
<file path=[Content_Types].xml><?xml version="1.0" encoding="utf-8"?>
<Types xmlns="http://schemas.openxmlformats.org/package/2006/content-types">
  <Default Extension="png" ContentType="image/png"/>
  <Default Extension="bin" ContentType="application/vnd.openxmlformats-officedocument.oleObject"/>
  <Default Extension="vsd" ContentType="application/vnd.visio"/>
  <Default Extension="jpeg" ContentType="image/jpeg"/>
  <Default Extension="wmf" ContentType="image/x-wmf"/>
  <Default Extension="emf" ContentType="image/x-e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2" r:id="rId1"/>
  </p:sldMasterIdLst>
  <p:notesMasterIdLst>
    <p:notesMasterId r:id="rId26"/>
  </p:notesMasterIdLst>
  <p:sldIdLst>
    <p:sldId id="256" r:id="rId2"/>
    <p:sldId id="257" r:id="rId3"/>
    <p:sldId id="258" r:id="rId4"/>
    <p:sldId id="276" r:id="rId5"/>
    <p:sldId id="259" r:id="rId6"/>
    <p:sldId id="260" r:id="rId7"/>
    <p:sldId id="282" r:id="rId8"/>
    <p:sldId id="262" r:id="rId9"/>
    <p:sldId id="279" r:id="rId10"/>
    <p:sldId id="278" r:id="rId11"/>
    <p:sldId id="280" r:id="rId12"/>
    <p:sldId id="267" r:id="rId13"/>
    <p:sldId id="281" r:id="rId14"/>
    <p:sldId id="283" r:id="rId15"/>
    <p:sldId id="284" r:id="rId16"/>
    <p:sldId id="285" r:id="rId17"/>
    <p:sldId id="269" r:id="rId18"/>
    <p:sldId id="286" r:id="rId19"/>
    <p:sldId id="287" r:id="rId20"/>
    <p:sldId id="288" r:id="rId21"/>
    <p:sldId id="289" r:id="rId22"/>
    <p:sldId id="272" r:id="rId23"/>
    <p:sldId id="274" r:id="rId24"/>
    <p:sldId id="275"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6" d="100"/>
          <a:sy n="66" d="100"/>
        </p:scale>
        <p:origin x="-1410"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D678B1-F6E4-40F5-AE68-83E33A6EAD57}"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endParaRPr lang="en-US"/>
        </a:p>
      </dgm:t>
    </dgm:pt>
    <dgm:pt modelId="{E64FE6C8-A440-4356-8BEB-DB7D68B27AD9}">
      <dgm:prSet phldrT="[Text]" custT="1"/>
      <dgm:spPr/>
      <dgm:t>
        <a:bodyPr/>
        <a:lstStyle/>
        <a:p>
          <a:r>
            <a:rPr lang="en-US" sz="2400" smtClean="0">
              <a:solidFill>
                <a:schemeClr val="tx1"/>
              </a:solidFill>
              <a:latin typeface="Constantia" pitchFamily="18" charset="0"/>
            </a:rPr>
            <a:t>Mạch khuếch đại công suất</a:t>
          </a:r>
          <a:endParaRPr lang="en-US" sz="2400">
            <a:solidFill>
              <a:schemeClr val="tx1"/>
            </a:solidFill>
            <a:latin typeface="Constantia" pitchFamily="18" charset="0"/>
          </a:endParaRPr>
        </a:p>
      </dgm:t>
    </dgm:pt>
    <dgm:pt modelId="{397E0175-A9F5-4FAC-A8CF-2B3A5F2FD980}" type="parTrans" cxnId="{90F3A8F5-A3E8-4EB2-9E4C-BE997D926EAC}">
      <dgm:prSet/>
      <dgm:spPr/>
      <dgm:t>
        <a:bodyPr/>
        <a:lstStyle/>
        <a:p>
          <a:endParaRPr lang="en-US"/>
        </a:p>
      </dgm:t>
    </dgm:pt>
    <dgm:pt modelId="{F30E5231-D3E0-4184-A666-A2FA0AE54255}" type="sibTrans" cxnId="{90F3A8F5-A3E8-4EB2-9E4C-BE997D926EAC}">
      <dgm:prSet/>
      <dgm:spPr>
        <a:noFill/>
        <a:ln>
          <a:noFill/>
        </a:ln>
      </dgm:spPr>
      <dgm:t>
        <a:bodyPr/>
        <a:lstStyle/>
        <a:p>
          <a:endParaRPr lang="en-US"/>
        </a:p>
      </dgm:t>
    </dgm:pt>
    <dgm:pt modelId="{DEC45207-2CFD-4C7F-AC62-413F75285179}" type="asst">
      <dgm:prSet phldrT="[Text]" custT="1"/>
      <dgm:spPr/>
      <dgm:t>
        <a:bodyPr/>
        <a:lstStyle/>
        <a:p>
          <a:r>
            <a:rPr lang="en-US" sz="2400" smtClean="0">
              <a:latin typeface="Constantia" pitchFamily="18" charset="0"/>
            </a:rPr>
            <a:t>Định nghĩa và phân loại</a:t>
          </a:r>
          <a:endParaRPr lang="en-US" sz="2400">
            <a:latin typeface="Constantia" pitchFamily="18" charset="0"/>
          </a:endParaRPr>
        </a:p>
      </dgm:t>
    </dgm:pt>
    <dgm:pt modelId="{8D38E078-28DA-42EB-93E2-505DA25AEAF6}" type="parTrans" cxnId="{87C65649-6726-4CA1-A968-CB83DC0A3F18}">
      <dgm:prSet/>
      <dgm:spPr/>
      <dgm:t>
        <a:bodyPr/>
        <a:lstStyle/>
        <a:p>
          <a:endParaRPr lang="en-US"/>
        </a:p>
      </dgm:t>
    </dgm:pt>
    <dgm:pt modelId="{B3D8C4F8-B8B7-428A-959D-1E0C1E29D7CB}" type="sibTrans" cxnId="{87C65649-6726-4CA1-A968-CB83DC0A3F18}">
      <dgm:prSet custT="1"/>
      <dgm:spPr/>
      <dgm:t>
        <a:bodyPr/>
        <a:lstStyle/>
        <a:p>
          <a:pPr algn="ctr"/>
          <a:r>
            <a:rPr lang="en-US" sz="2800" smtClean="0">
              <a:latin typeface="Constantia" pitchFamily="18" charset="0"/>
            </a:rPr>
            <a:t>3.1</a:t>
          </a:r>
          <a:endParaRPr lang="en-US" sz="2800">
            <a:latin typeface="Constantia" pitchFamily="18" charset="0"/>
          </a:endParaRPr>
        </a:p>
      </dgm:t>
    </dgm:pt>
    <dgm:pt modelId="{7FBA97FC-DD4F-4F50-8AF4-31B02D47B89D}">
      <dgm:prSet phldrT="[Text]" custT="1"/>
      <dgm:spPr/>
      <dgm:t>
        <a:bodyPr/>
        <a:lstStyle/>
        <a:p>
          <a:r>
            <a:rPr lang="en-US" sz="2400" smtClean="0">
              <a:latin typeface="Constantia" pitchFamily="18" charset="0"/>
            </a:rPr>
            <a:t>Mạch khuếch đại chế độ A</a:t>
          </a:r>
          <a:endParaRPr lang="en-US" sz="2400">
            <a:latin typeface="Constantia" pitchFamily="18" charset="0"/>
          </a:endParaRPr>
        </a:p>
      </dgm:t>
    </dgm:pt>
    <dgm:pt modelId="{1AF78A92-9E34-458D-A37B-51461D8BD185}" type="parTrans" cxnId="{B2053FE1-AB70-4385-81F0-1B13C4A450B0}">
      <dgm:prSet/>
      <dgm:spPr/>
      <dgm:t>
        <a:bodyPr/>
        <a:lstStyle/>
        <a:p>
          <a:endParaRPr lang="en-US"/>
        </a:p>
      </dgm:t>
    </dgm:pt>
    <dgm:pt modelId="{CFC6A48A-599D-4115-A481-5423F7BE5FBC}" type="sibTrans" cxnId="{B2053FE1-AB70-4385-81F0-1B13C4A450B0}">
      <dgm:prSet custT="1"/>
      <dgm:spPr/>
      <dgm:t>
        <a:bodyPr/>
        <a:lstStyle/>
        <a:p>
          <a:pPr algn="ctr"/>
          <a:r>
            <a:rPr lang="en-US" sz="2800" smtClean="0">
              <a:latin typeface="Constantia" pitchFamily="18" charset="0"/>
            </a:rPr>
            <a:t>3.2</a:t>
          </a:r>
          <a:endParaRPr lang="en-US" sz="2800">
            <a:latin typeface="Constantia" pitchFamily="18" charset="0"/>
          </a:endParaRPr>
        </a:p>
      </dgm:t>
    </dgm:pt>
    <dgm:pt modelId="{98366016-61D4-4573-B66D-F6B79106EFC4}">
      <dgm:prSet phldrT="[Text]" custT="1"/>
      <dgm:spPr/>
      <dgm:t>
        <a:bodyPr/>
        <a:lstStyle/>
        <a:p>
          <a:r>
            <a:rPr lang="en-US" sz="2400" smtClean="0">
              <a:latin typeface="Constantia" pitchFamily="18" charset="0"/>
            </a:rPr>
            <a:t>Mạch khuếch đại chế độ B và AB</a:t>
          </a:r>
          <a:endParaRPr lang="en-US" sz="2400">
            <a:latin typeface="Constantia" pitchFamily="18" charset="0"/>
          </a:endParaRPr>
        </a:p>
      </dgm:t>
    </dgm:pt>
    <dgm:pt modelId="{33856AF5-3EAE-4E1C-AB72-A67B3A8E1E91}" type="parTrans" cxnId="{33CB3D2F-7B8B-482E-AF7F-9019F63F0284}">
      <dgm:prSet/>
      <dgm:spPr/>
      <dgm:t>
        <a:bodyPr/>
        <a:lstStyle/>
        <a:p>
          <a:endParaRPr lang="en-US"/>
        </a:p>
      </dgm:t>
    </dgm:pt>
    <dgm:pt modelId="{85837533-411B-49CC-9902-30CBBB10962C}" type="sibTrans" cxnId="{33CB3D2F-7B8B-482E-AF7F-9019F63F0284}">
      <dgm:prSet custT="1"/>
      <dgm:spPr/>
      <dgm:t>
        <a:bodyPr/>
        <a:lstStyle/>
        <a:p>
          <a:pPr algn="ctr"/>
          <a:r>
            <a:rPr lang="en-US" sz="2800" smtClean="0">
              <a:latin typeface="Constantia" pitchFamily="18" charset="0"/>
            </a:rPr>
            <a:t>3.3</a:t>
          </a:r>
          <a:endParaRPr lang="en-US" sz="2800">
            <a:latin typeface="Constantia" pitchFamily="18" charset="0"/>
          </a:endParaRPr>
        </a:p>
      </dgm:t>
    </dgm:pt>
    <dgm:pt modelId="{64002614-FD02-4023-B54C-258E9CA18536}">
      <dgm:prSet phldrT="[Text]" custT="1"/>
      <dgm:spPr/>
      <dgm:t>
        <a:bodyPr/>
        <a:lstStyle/>
        <a:p>
          <a:r>
            <a:rPr lang="en-US" sz="2400" smtClean="0">
              <a:latin typeface="Constantia" pitchFamily="18" charset="0"/>
            </a:rPr>
            <a:t>Mạch khuếch đại chế độ C</a:t>
          </a:r>
          <a:endParaRPr lang="en-US" sz="2400">
            <a:latin typeface="Constantia" pitchFamily="18" charset="0"/>
          </a:endParaRPr>
        </a:p>
      </dgm:t>
    </dgm:pt>
    <dgm:pt modelId="{42E26C85-9933-4475-9DF2-82483796FF52}" type="parTrans" cxnId="{BD9F57C2-07A8-4635-BF39-EB7692C57D51}">
      <dgm:prSet/>
      <dgm:spPr/>
      <dgm:t>
        <a:bodyPr/>
        <a:lstStyle/>
        <a:p>
          <a:endParaRPr lang="en-US"/>
        </a:p>
      </dgm:t>
    </dgm:pt>
    <dgm:pt modelId="{C781BEB0-734B-48B2-839E-142C446251A4}" type="sibTrans" cxnId="{BD9F57C2-07A8-4635-BF39-EB7692C57D51}">
      <dgm:prSet custT="1"/>
      <dgm:spPr/>
      <dgm:t>
        <a:bodyPr/>
        <a:lstStyle/>
        <a:p>
          <a:pPr algn="ctr"/>
          <a:r>
            <a:rPr lang="en-US" sz="2800" smtClean="0">
              <a:latin typeface="Constantia" pitchFamily="18" charset="0"/>
            </a:rPr>
            <a:t>3.4</a:t>
          </a:r>
          <a:endParaRPr lang="en-US" sz="2800">
            <a:latin typeface="Constantia" pitchFamily="18" charset="0"/>
          </a:endParaRPr>
        </a:p>
      </dgm:t>
    </dgm:pt>
    <dgm:pt modelId="{2069DD68-FF88-4107-AC6B-A95B179F4B9C}" type="pres">
      <dgm:prSet presAssocID="{FBD678B1-F6E4-40F5-AE68-83E33A6EAD57}" presName="hierChild1" presStyleCnt="0">
        <dgm:presLayoutVars>
          <dgm:orgChart val="1"/>
          <dgm:chPref val="1"/>
          <dgm:dir/>
          <dgm:animOne val="branch"/>
          <dgm:animLvl val="lvl"/>
          <dgm:resizeHandles/>
        </dgm:presLayoutVars>
      </dgm:prSet>
      <dgm:spPr/>
      <dgm:t>
        <a:bodyPr/>
        <a:lstStyle/>
        <a:p>
          <a:endParaRPr lang="en-US"/>
        </a:p>
      </dgm:t>
    </dgm:pt>
    <dgm:pt modelId="{79DF06C6-CABF-4267-95AB-78C35238DC2C}" type="pres">
      <dgm:prSet presAssocID="{E64FE6C8-A440-4356-8BEB-DB7D68B27AD9}" presName="hierRoot1" presStyleCnt="0">
        <dgm:presLayoutVars>
          <dgm:hierBranch val="init"/>
        </dgm:presLayoutVars>
      </dgm:prSet>
      <dgm:spPr/>
    </dgm:pt>
    <dgm:pt modelId="{E5C713F9-AEB3-4B65-A807-BEFE3324F23C}" type="pres">
      <dgm:prSet presAssocID="{E64FE6C8-A440-4356-8BEB-DB7D68B27AD9}" presName="rootComposite1" presStyleCnt="0"/>
      <dgm:spPr/>
    </dgm:pt>
    <dgm:pt modelId="{831BA087-62EA-40CC-98C8-2D1392AFEC44}" type="pres">
      <dgm:prSet presAssocID="{E64FE6C8-A440-4356-8BEB-DB7D68B27AD9}" presName="rootText1" presStyleLbl="node0" presStyleIdx="0" presStyleCnt="1" custScaleX="122589" custScaleY="132152">
        <dgm:presLayoutVars>
          <dgm:chMax/>
          <dgm:chPref val="3"/>
        </dgm:presLayoutVars>
      </dgm:prSet>
      <dgm:spPr/>
      <dgm:t>
        <a:bodyPr/>
        <a:lstStyle/>
        <a:p>
          <a:endParaRPr lang="en-US"/>
        </a:p>
      </dgm:t>
    </dgm:pt>
    <dgm:pt modelId="{0880AC8B-0474-4BFC-A7E9-1889D5F18C7C}" type="pres">
      <dgm:prSet presAssocID="{E64FE6C8-A440-4356-8BEB-DB7D68B27AD9}" presName="titleText1" presStyleLbl="fgAcc0" presStyleIdx="0" presStyleCnt="1" custLinFactNeighborX="-17358" custLinFactNeighborY="38296">
        <dgm:presLayoutVars>
          <dgm:chMax val="0"/>
          <dgm:chPref val="0"/>
        </dgm:presLayoutVars>
      </dgm:prSet>
      <dgm:spPr/>
      <dgm:t>
        <a:bodyPr/>
        <a:lstStyle/>
        <a:p>
          <a:endParaRPr lang="en-US"/>
        </a:p>
      </dgm:t>
    </dgm:pt>
    <dgm:pt modelId="{7C0C49BD-4339-40EC-B888-D1EBE04DE248}" type="pres">
      <dgm:prSet presAssocID="{E64FE6C8-A440-4356-8BEB-DB7D68B27AD9}" presName="rootConnector1" presStyleLbl="node1" presStyleIdx="0" presStyleCnt="3"/>
      <dgm:spPr/>
      <dgm:t>
        <a:bodyPr/>
        <a:lstStyle/>
        <a:p>
          <a:endParaRPr lang="en-US"/>
        </a:p>
      </dgm:t>
    </dgm:pt>
    <dgm:pt modelId="{50645E09-23D9-4799-AEF9-4CEB3AAFD00B}" type="pres">
      <dgm:prSet presAssocID="{E64FE6C8-A440-4356-8BEB-DB7D68B27AD9}" presName="hierChild2" presStyleCnt="0"/>
      <dgm:spPr/>
    </dgm:pt>
    <dgm:pt modelId="{B70C8B99-1E04-4029-A5D1-5305D08320C8}" type="pres">
      <dgm:prSet presAssocID="{1AF78A92-9E34-458D-A37B-51461D8BD185}" presName="Name37" presStyleLbl="parChTrans1D2" presStyleIdx="0" presStyleCnt="4"/>
      <dgm:spPr/>
      <dgm:t>
        <a:bodyPr/>
        <a:lstStyle/>
        <a:p>
          <a:endParaRPr lang="en-US"/>
        </a:p>
      </dgm:t>
    </dgm:pt>
    <dgm:pt modelId="{401B5875-038F-4EF9-BF1F-332227BA99AA}" type="pres">
      <dgm:prSet presAssocID="{7FBA97FC-DD4F-4F50-8AF4-31B02D47B89D}" presName="hierRoot2" presStyleCnt="0">
        <dgm:presLayoutVars>
          <dgm:hierBranch val="init"/>
        </dgm:presLayoutVars>
      </dgm:prSet>
      <dgm:spPr/>
    </dgm:pt>
    <dgm:pt modelId="{7A7BE2FF-BC99-41E3-ACA2-63772B425134}" type="pres">
      <dgm:prSet presAssocID="{7FBA97FC-DD4F-4F50-8AF4-31B02D47B89D}" presName="rootComposite" presStyleCnt="0"/>
      <dgm:spPr/>
    </dgm:pt>
    <dgm:pt modelId="{DF8AC19F-6DBC-4131-87CF-342D8DEECBCC}" type="pres">
      <dgm:prSet presAssocID="{7FBA97FC-DD4F-4F50-8AF4-31B02D47B89D}" presName="rootText" presStyleLbl="node1" presStyleIdx="0" presStyleCnt="3" custScaleX="121889" custScaleY="157354">
        <dgm:presLayoutVars>
          <dgm:chMax/>
          <dgm:chPref val="3"/>
        </dgm:presLayoutVars>
      </dgm:prSet>
      <dgm:spPr/>
      <dgm:t>
        <a:bodyPr/>
        <a:lstStyle/>
        <a:p>
          <a:endParaRPr lang="en-US"/>
        </a:p>
      </dgm:t>
    </dgm:pt>
    <dgm:pt modelId="{D4BD7888-0A13-4F94-A998-1617AB79548B}" type="pres">
      <dgm:prSet presAssocID="{7FBA97FC-DD4F-4F50-8AF4-31B02D47B89D}" presName="titleText2" presStyleLbl="fgAcc1" presStyleIdx="0" presStyleCnt="3" custLinFactNeighborX="-585" custLinFactNeighborY="94023">
        <dgm:presLayoutVars>
          <dgm:chMax val="0"/>
          <dgm:chPref val="0"/>
        </dgm:presLayoutVars>
      </dgm:prSet>
      <dgm:spPr/>
      <dgm:t>
        <a:bodyPr/>
        <a:lstStyle/>
        <a:p>
          <a:endParaRPr lang="en-US"/>
        </a:p>
      </dgm:t>
    </dgm:pt>
    <dgm:pt modelId="{3A91E1C1-2082-4B52-99C1-864EC542E36A}" type="pres">
      <dgm:prSet presAssocID="{7FBA97FC-DD4F-4F50-8AF4-31B02D47B89D}" presName="rootConnector" presStyleLbl="node2" presStyleIdx="0" presStyleCnt="0"/>
      <dgm:spPr/>
      <dgm:t>
        <a:bodyPr/>
        <a:lstStyle/>
        <a:p>
          <a:endParaRPr lang="en-US"/>
        </a:p>
      </dgm:t>
    </dgm:pt>
    <dgm:pt modelId="{A079B89D-40D0-44FF-B776-8BAFF08CEA71}" type="pres">
      <dgm:prSet presAssocID="{7FBA97FC-DD4F-4F50-8AF4-31B02D47B89D}" presName="hierChild4" presStyleCnt="0"/>
      <dgm:spPr/>
    </dgm:pt>
    <dgm:pt modelId="{B057CEF8-14DE-4BAE-9A2D-CC70324DCE59}" type="pres">
      <dgm:prSet presAssocID="{7FBA97FC-DD4F-4F50-8AF4-31B02D47B89D}" presName="hierChild5" presStyleCnt="0"/>
      <dgm:spPr/>
    </dgm:pt>
    <dgm:pt modelId="{D9DE8007-1F5D-4505-81C3-FBDBAFC4D32A}" type="pres">
      <dgm:prSet presAssocID="{33856AF5-3EAE-4E1C-AB72-A67B3A8E1E91}" presName="Name37" presStyleLbl="parChTrans1D2" presStyleIdx="1" presStyleCnt="4"/>
      <dgm:spPr/>
      <dgm:t>
        <a:bodyPr/>
        <a:lstStyle/>
        <a:p>
          <a:endParaRPr lang="en-US"/>
        </a:p>
      </dgm:t>
    </dgm:pt>
    <dgm:pt modelId="{5D8D07EE-B435-4F82-AB25-1507A4D84A44}" type="pres">
      <dgm:prSet presAssocID="{98366016-61D4-4573-B66D-F6B79106EFC4}" presName="hierRoot2" presStyleCnt="0">
        <dgm:presLayoutVars>
          <dgm:hierBranch val="init"/>
        </dgm:presLayoutVars>
      </dgm:prSet>
      <dgm:spPr/>
    </dgm:pt>
    <dgm:pt modelId="{9BC8D212-8990-4660-AD14-AAF632CE11AB}" type="pres">
      <dgm:prSet presAssocID="{98366016-61D4-4573-B66D-F6B79106EFC4}" presName="rootComposite" presStyleCnt="0"/>
      <dgm:spPr/>
    </dgm:pt>
    <dgm:pt modelId="{78329C42-F687-40E3-AB5A-9A967346253D}" type="pres">
      <dgm:prSet presAssocID="{98366016-61D4-4573-B66D-F6B79106EFC4}" presName="rootText" presStyleLbl="node1" presStyleIdx="1" presStyleCnt="3" custScaleX="148011" custScaleY="157878" custLinFactNeighborX="-6300">
        <dgm:presLayoutVars>
          <dgm:chMax/>
          <dgm:chPref val="3"/>
        </dgm:presLayoutVars>
      </dgm:prSet>
      <dgm:spPr/>
      <dgm:t>
        <a:bodyPr/>
        <a:lstStyle/>
        <a:p>
          <a:endParaRPr lang="en-US"/>
        </a:p>
      </dgm:t>
    </dgm:pt>
    <dgm:pt modelId="{BD617CEB-C708-443A-BD78-3488372F832B}" type="pres">
      <dgm:prSet presAssocID="{98366016-61D4-4573-B66D-F6B79106EFC4}" presName="titleText2" presStyleLbl="fgAcc1" presStyleIdx="1" presStyleCnt="3" custLinFactNeighborX="8077" custLinFactNeighborY="93237">
        <dgm:presLayoutVars>
          <dgm:chMax val="0"/>
          <dgm:chPref val="0"/>
        </dgm:presLayoutVars>
      </dgm:prSet>
      <dgm:spPr/>
      <dgm:t>
        <a:bodyPr/>
        <a:lstStyle/>
        <a:p>
          <a:endParaRPr lang="en-US"/>
        </a:p>
      </dgm:t>
    </dgm:pt>
    <dgm:pt modelId="{7985B6D6-02AC-40A5-B61F-E8B51D79035D}" type="pres">
      <dgm:prSet presAssocID="{98366016-61D4-4573-B66D-F6B79106EFC4}" presName="rootConnector" presStyleLbl="node2" presStyleIdx="0" presStyleCnt="0"/>
      <dgm:spPr/>
      <dgm:t>
        <a:bodyPr/>
        <a:lstStyle/>
        <a:p>
          <a:endParaRPr lang="en-US"/>
        </a:p>
      </dgm:t>
    </dgm:pt>
    <dgm:pt modelId="{802F2151-44B7-4083-9F43-0280A260BF8A}" type="pres">
      <dgm:prSet presAssocID="{98366016-61D4-4573-B66D-F6B79106EFC4}" presName="hierChild4" presStyleCnt="0"/>
      <dgm:spPr/>
    </dgm:pt>
    <dgm:pt modelId="{8C91B3E9-B2C0-4459-86A9-29C3747ADA1D}" type="pres">
      <dgm:prSet presAssocID="{98366016-61D4-4573-B66D-F6B79106EFC4}" presName="hierChild5" presStyleCnt="0"/>
      <dgm:spPr/>
    </dgm:pt>
    <dgm:pt modelId="{65C450AF-504A-47BA-9085-BB5DB4006EDD}" type="pres">
      <dgm:prSet presAssocID="{42E26C85-9933-4475-9DF2-82483796FF52}" presName="Name37" presStyleLbl="parChTrans1D2" presStyleIdx="2" presStyleCnt="4"/>
      <dgm:spPr/>
      <dgm:t>
        <a:bodyPr/>
        <a:lstStyle/>
        <a:p>
          <a:endParaRPr lang="en-US"/>
        </a:p>
      </dgm:t>
    </dgm:pt>
    <dgm:pt modelId="{2D9ADEE9-4CB9-4ED0-AA7A-2BEAC1642FA5}" type="pres">
      <dgm:prSet presAssocID="{64002614-FD02-4023-B54C-258E9CA18536}" presName="hierRoot2" presStyleCnt="0">
        <dgm:presLayoutVars>
          <dgm:hierBranch val="init"/>
        </dgm:presLayoutVars>
      </dgm:prSet>
      <dgm:spPr/>
    </dgm:pt>
    <dgm:pt modelId="{2A83212F-5ED4-4B56-84C3-C48CBB0FE487}" type="pres">
      <dgm:prSet presAssocID="{64002614-FD02-4023-B54C-258E9CA18536}" presName="rootComposite" presStyleCnt="0"/>
      <dgm:spPr/>
    </dgm:pt>
    <dgm:pt modelId="{37A2D273-A718-4186-963C-35D117DEB3DD}" type="pres">
      <dgm:prSet presAssocID="{64002614-FD02-4023-B54C-258E9CA18536}" presName="rootText" presStyleLbl="node1" presStyleIdx="2" presStyleCnt="3" custScaleX="147236" custScaleY="157607">
        <dgm:presLayoutVars>
          <dgm:chMax/>
          <dgm:chPref val="3"/>
        </dgm:presLayoutVars>
      </dgm:prSet>
      <dgm:spPr/>
      <dgm:t>
        <a:bodyPr/>
        <a:lstStyle/>
        <a:p>
          <a:endParaRPr lang="en-US"/>
        </a:p>
      </dgm:t>
    </dgm:pt>
    <dgm:pt modelId="{35A354F9-61C0-499A-A53B-3F615D102F70}" type="pres">
      <dgm:prSet presAssocID="{64002614-FD02-4023-B54C-258E9CA18536}" presName="titleText2" presStyleLbl="fgAcc1" presStyleIdx="2" presStyleCnt="3" custLinFactNeighborX="13896" custLinFactNeighborY="93643">
        <dgm:presLayoutVars>
          <dgm:chMax val="0"/>
          <dgm:chPref val="0"/>
        </dgm:presLayoutVars>
      </dgm:prSet>
      <dgm:spPr/>
      <dgm:t>
        <a:bodyPr/>
        <a:lstStyle/>
        <a:p>
          <a:endParaRPr lang="en-US"/>
        </a:p>
      </dgm:t>
    </dgm:pt>
    <dgm:pt modelId="{AF08E9EE-2A8A-48F8-BF78-857AFE56D348}" type="pres">
      <dgm:prSet presAssocID="{64002614-FD02-4023-B54C-258E9CA18536}" presName="rootConnector" presStyleLbl="node2" presStyleIdx="0" presStyleCnt="0"/>
      <dgm:spPr/>
      <dgm:t>
        <a:bodyPr/>
        <a:lstStyle/>
        <a:p>
          <a:endParaRPr lang="en-US"/>
        </a:p>
      </dgm:t>
    </dgm:pt>
    <dgm:pt modelId="{71AEBF37-1F08-4747-9E14-0B60CB717748}" type="pres">
      <dgm:prSet presAssocID="{64002614-FD02-4023-B54C-258E9CA18536}" presName="hierChild4" presStyleCnt="0"/>
      <dgm:spPr/>
    </dgm:pt>
    <dgm:pt modelId="{7D213E37-D855-4600-B51E-C8C771B615DB}" type="pres">
      <dgm:prSet presAssocID="{64002614-FD02-4023-B54C-258E9CA18536}" presName="hierChild5" presStyleCnt="0"/>
      <dgm:spPr/>
    </dgm:pt>
    <dgm:pt modelId="{123A4FBA-BA91-45E7-AB8F-5F3E2431694B}" type="pres">
      <dgm:prSet presAssocID="{E64FE6C8-A440-4356-8BEB-DB7D68B27AD9}" presName="hierChild3" presStyleCnt="0"/>
      <dgm:spPr/>
    </dgm:pt>
    <dgm:pt modelId="{CA334847-264B-4F4F-AA98-5C660321D12D}" type="pres">
      <dgm:prSet presAssocID="{8D38E078-28DA-42EB-93E2-505DA25AEAF6}" presName="Name96" presStyleLbl="parChTrans1D2" presStyleIdx="3" presStyleCnt="4"/>
      <dgm:spPr/>
      <dgm:t>
        <a:bodyPr/>
        <a:lstStyle/>
        <a:p>
          <a:endParaRPr lang="en-US"/>
        </a:p>
      </dgm:t>
    </dgm:pt>
    <dgm:pt modelId="{0458841D-F031-459C-95FD-65A4083211C4}" type="pres">
      <dgm:prSet presAssocID="{DEC45207-2CFD-4C7F-AC62-413F75285179}" presName="hierRoot3" presStyleCnt="0">
        <dgm:presLayoutVars>
          <dgm:hierBranch val="init"/>
        </dgm:presLayoutVars>
      </dgm:prSet>
      <dgm:spPr/>
    </dgm:pt>
    <dgm:pt modelId="{4C302BA7-12BB-44A6-9E39-1A54B5C190BC}" type="pres">
      <dgm:prSet presAssocID="{DEC45207-2CFD-4C7F-AC62-413F75285179}" presName="rootComposite3" presStyleCnt="0"/>
      <dgm:spPr/>
    </dgm:pt>
    <dgm:pt modelId="{9B2816DE-C203-4DC5-B91B-521FC9D6C862}" type="pres">
      <dgm:prSet presAssocID="{DEC45207-2CFD-4C7F-AC62-413F75285179}" presName="rootText3" presStyleLbl="asst1" presStyleIdx="0" presStyleCnt="1" custScaleX="139075" custScaleY="145236">
        <dgm:presLayoutVars>
          <dgm:chPref val="3"/>
        </dgm:presLayoutVars>
      </dgm:prSet>
      <dgm:spPr/>
      <dgm:t>
        <a:bodyPr/>
        <a:lstStyle/>
        <a:p>
          <a:endParaRPr lang="en-US"/>
        </a:p>
      </dgm:t>
    </dgm:pt>
    <dgm:pt modelId="{987F78EA-0F9F-469E-96B2-ABA6DE288873}" type="pres">
      <dgm:prSet presAssocID="{DEC45207-2CFD-4C7F-AC62-413F75285179}" presName="titleText3" presStyleLbl="fgAcc2" presStyleIdx="0" presStyleCnt="1" custLinFactNeighborX="8569" custLinFactNeighborY="72480">
        <dgm:presLayoutVars>
          <dgm:chMax val="0"/>
          <dgm:chPref val="0"/>
        </dgm:presLayoutVars>
      </dgm:prSet>
      <dgm:spPr/>
      <dgm:t>
        <a:bodyPr/>
        <a:lstStyle/>
        <a:p>
          <a:endParaRPr lang="en-US"/>
        </a:p>
      </dgm:t>
    </dgm:pt>
    <dgm:pt modelId="{CB8A709F-BC50-4D27-9119-A84D779A0E45}" type="pres">
      <dgm:prSet presAssocID="{DEC45207-2CFD-4C7F-AC62-413F75285179}" presName="rootConnector3" presStyleLbl="asst1" presStyleIdx="0" presStyleCnt="1"/>
      <dgm:spPr/>
      <dgm:t>
        <a:bodyPr/>
        <a:lstStyle/>
        <a:p>
          <a:endParaRPr lang="en-US"/>
        </a:p>
      </dgm:t>
    </dgm:pt>
    <dgm:pt modelId="{680168A5-BC6B-4B8B-8F67-E0CFC574D6CA}" type="pres">
      <dgm:prSet presAssocID="{DEC45207-2CFD-4C7F-AC62-413F75285179}" presName="hierChild6" presStyleCnt="0"/>
      <dgm:spPr/>
    </dgm:pt>
    <dgm:pt modelId="{42C58947-4830-417B-8213-FFBE681C6291}" type="pres">
      <dgm:prSet presAssocID="{DEC45207-2CFD-4C7F-AC62-413F75285179}" presName="hierChild7" presStyleCnt="0"/>
      <dgm:spPr/>
    </dgm:pt>
  </dgm:ptLst>
  <dgm:cxnLst>
    <dgm:cxn modelId="{1EE815D4-4F86-44AB-9ED4-471CF23CA226}" type="presOf" srcId="{F30E5231-D3E0-4184-A666-A2FA0AE54255}" destId="{0880AC8B-0474-4BFC-A7E9-1889D5F18C7C}" srcOrd="0" destOrd="0" presId="urn:microsoft.com/office/officeart/2008/layout/NameandTitleOrganizationalChart"/>
    <dgm:cxn modelId="{90F3A8F5-A3E8-4EB2-9E4C-BE997D926EAC}" srcId="{FBD678B1-F6E4-40F5-AE68-83E33A6EAD57}" destId="{E64FE6C8-A440-4356-8BEB-DB7D68B27AD9}" srcOrd="0" destOrd="0" parTransId="{397E0175-A9F5-4FAC-A8CF-2B3A5F2FD980}" sibTransId="{F30E5231-D3E0-4184-A666-A2FA0AE54255}"/>
    <dgm:cxn modelId="{43A81763-6142-45EE-8116-B1024E4C9EA8}" type="presOf" srcId="{33856AF5-3EAE-4E1C-AB72-A67B3A8E1E91}" destId="{D9DE8007-1F5D-4505-81C3-FBDBAFC4D32A}" srcOrd="0" destOrd="0" presId="urn:microsoft.com/office/officeart/2008/layout/NameandTitleOrganizationalChart"/>
    <dgm:cxn modelId="{C66434BF-C663-4FE0-8727-B3502B1A5CC5}" type="presOf" srcId="{DEC45207-2CFD-4C7F-AC62-413F75285179}" destId="{9B2816DE-C203-4DC5-B91B-521FC9D6C862}" srcOrd="0" destOrd="0" presId="urn:microsoft.com/office/officeart/2008/layout/NameandTitleOrganizationalChart"/>
    <dgm:cxn modelId="{962743F2-EFA9-4593-A689-1435F3330BEF}" type="presOf" srcId="{64002614-FD02-4023-B54C-258E9CA18536}" destId="{AF08E9EE-2A8A-48F8-BF78-857AFE56D348}" srcOrd="1" destOrd="0" presId="urn:microsoft.com/office/officeart/2008/layout/NameandTitleOrganizationalChart"/>
    <dgm:cxn modelId="{0D47D029-11DC-47DD-8721-F7AE3F1EA99D}" type="presOf" srcId="{98366016-61D4-4573-B66D-F6B79106EFC4}" destId="{7985B6D6-02AC-40A5-B61F-E8B51D79035D}" srcOrd="1" destOrd="0" presId="urn:microsoft.com/office/officeart/2008/layout/NameandTitleOrganizationalChart"/>
    <dgm:cxn modelId="{89E3E1FF-2998-40EB-B8D6-18D73458E523}" type="presOf" srcId="{FBD678B1-F6E4-40F5-AE68-83E33A6EAD57}" destId="{2069DD68-FF88-4107-AC6B-A95B179F4B9C}" srcOrd="0" destOrd="0" presId="urn:microsoft.com/office/officeart/2008/layout/NameandTitleOrganizationalChart"/>
    <dgm:cxn modelId="{57B43AB9-5290-4AD6-9F17-9BFF7283843D}" type="presOf" srcId="{1AF78A92-9E34-458D-A37B-51461D8BD185}" destId="{B70C8B99-1E04-4029-A5D1-5305D08320C8}" srcOrd="0" destOrd="0" presId="urn:microsoft.com/office/officeart/2008/layout/NameandTitleOrganizationalChart"/>
    <dgm:cxn modelId="{70C2A8D4-BC0D-4925-8F3D-B1D6883BEF18}" type="presOf" srcId="{DEC45207-2CFD-4C7F-AC62-413F75285179}" destId="{CB8A709F-BC50-4D27-9119-A84D779A0E45}" srcOrd="1" destOrd="0" presId="urn:microsoft.com/office/officeart/2008/layout/NameandTitleOrganizationalChart"/>
    <dgm:cxn modelId="{658B3C7D-565E-434C-A8A3-0290DB6845F3}" type="presOf" srcId="{7FBA97FC-DD4F-4F50-8AF4-31B02D47B89D}" destId="{DF8AC19F-6DBC-4131-87CF-342D8DEECBCC}" srcOrd="0" destOrd="0" presId="urn:microsoft.com/office/officeart/2008/layout/NameandTitleOrganizationalChart"/>
    <dgm:cxn modelId="{C127B454-28EE-4EB9-96DD-10514B586D0C}" type="presOf" srcId="{64002614-FD02-4023-B54C-258E9CA18536}" destId="{37A2D273-A718-4186-963C-35D117DEB3DD}" srcOrd="0" destOrd="0" presId="urn:microsoft.com/office/officeart/2008/layout/NameandTitleOrganizationalChart"/>
    <dgm:cxn modelId="{BD9F57C2-07A8-4635-BF39-EB7692C57D51}" srcId="{E64FE6C8-A440-4356-8BEB-DB7D68B27AD9}" destId="{64002614-FD02-4023-B54C-258E9CA18536}" srcOrd="3" destOrd="0" parTransId="{42E26C85-9933-4475-9DF2-82483796FF52}" sibTransId="{C781BEB0-734B-48B2-839E-142C446251A4}"/>
    <dgm:cxn modelId="{2E01851A-02FA-4300-B3D3-4A62870D0845}" type="presOf" srcId="{8D38E078-28DA-42EB-93E2-505DA25AEAF6}" destId="{CA334847-264B-4F4F-AA98-5C660321D12D}" srcOrd="0" destOrd="0" presId="urn:microsoft.com/office/officeart/2008/layout/NameandTitleOrganizationalChart"/>
    <dgm:cxn modelId="{352BDCE6-439F-4E57-9BDF-B3522DFEEF3D}" type="presOf" srcId="{CFC6A48A-599D-4115-A481-5423F7BE5FBC}" destId="{D4BD7888-0A13-4F94-A998-1617AB79548B}" srcOrd="0" destOrd="0" presId="urn:microsoft.com/office/officeart/2008/layout/NameandTitleOrganizationalChart"/>
    <dgm:cxn modelId="{0E3D8E75-F365-48FA-B84F-132F106085AF}" type="presOf" srcId="{42E26C85-9933-4475-9DF2-82483796FF52}" destId="{65C450AF-504A-47BA-9085-BB5DB4006EDD}" srcOrd="0" destOrd="0" presId="urn:microsoft.com/office/officeart/2008/layout/NameandTitleOrganizationalChart"/>
    <dgm:cxn modelId="{ED6A05B5-F672-4B2D-8FAC-A277669370A0}" type="presOf" srcId="{C781BEB0-734B-48B2-839E-142C446251A4}" destId="{35A354F9-61C0-499A-A53B-3F615D102F70}" srcOrd="0" destOrd="0" presId="urn:microsoft.com/office/officeart/2008/layout/NameandTitleOrganizationalChart"/>
    <dgm:cxn modelId="{0DC644FA-A6BD-43E6-A5AA-7085D3791930}" type="presOf" srcId="{7FBA97FC-DD4F-4F50-8AF4-31B02D47B89D}" destId="{3A91E1C1-2082-4B52-99C1-864EC542E36A}" srcOrd="1" destOrd="0" presId="urn:microsoft.com/office/officeart/2008/layout/NameandTitleOrganizationalChart"/>
    <dgm:cxn modelId="{87C65649-6726-4CA1-A968-CB83DC0A3F18}" srcId="{E64FE6C8-A440-4356-8BEB-DB7D68B27AD9}" destId="{DEC45207-2CFD-4C7F-AC62-413F75285179}" srcOrd="0" destOrd="0" parTransId="{8D38E078-28DA-42EB-93E2-505DA25AEAF6}" sibTransId="{B3D8C4F8-B8B7-428A-959D-1E0C1E29D7CB}"/>
    <dgm:cxn modelId="{9D340FE9-394A-45EB-82FD-399DD89E3487}" type="presOf" srcId="{E64FE6C8-A440-4356-8BEB-DB7D68B27AD9}" destId="{831BA087-62EA-40CC-98C8-2D1392AFEC44}" srcOrd="0" destOrd="0" presId="urn:microsoft.com/office/officeart/2008/layout/NameandTitleOrganizationalChart"/>
    <dgm:cxn modelId="{33CB3D2F-7B8B-482E-AF7F-9019F63F0284}" srcId="{E64FE6C8-A440-4356-8BEB-DB7D68B27AD9}" destId="{98366016-61D4-4573-B66D-F6B79106EFC4}" srcOrd="2" destOrd="0" parTransId="{33856AF5-3EAE-4E1C-AB72-A67B3A8E1E91}" sibTransId="{85837533-411B-49CC-9902-30CBBB10962C}"/>
    <dgm:cxn modelId="{11147823-87EA-44B5-B452-629E9928FFA4}" type="presOf" srcId="{85837533-411B-49CC-9902-30CBBB10962C}" destId="{BD617CEB-C708-443A-BD78-3488372F832B}" srcOrd="0" destOrd="0" presId="urn:microsoft.com/office/officeart/2008/layout/NameandTitleOrganizationalChart"/>
    <dgm:cxn modelId="{23E77C68-6A0F-4B83-8590-113720088E41}" type="presOf" srcId="{B3D8C4F8-B8B7-428A-959D-1E0C1E29D7CB}" destId="{987F78EA-0F9F-469E-96B2-ABA6DE288873}" srcOrd="0" destOrd="0" presId="urn:microsoft.com/office/officeart/2008/layout/NameandTitleOrganizationalChart"/>
    <dgm:cxn modelId="{C21E89E4-9502-4BBC-B6F5-715AD1C57C05}" type="presOf" srcId="{E64FE6C8-A440-4356-8BEB-DB7D68B27AD9}" destId="{7C0C49BD-4339-40EC-B888-D1EBE04DE248}" srcOrd="1" destOrd="0" presId="urn:microsoft.com/office/officeart/2008/layout/NameandTitleOrganizationalChart"/>
    <dgm:cxn modelId="{B2053FE1-AB70-4385-81F0-1B13C4A450B0}" srcId="{E64FE6C8-A440-4356-8BEB-DB7D68B27AD9}" destId="{7FBA97FC-DD4F-4F50-8AF4-31B02D47B89D}" srcOrd="1" destOrd="0" parTransId="{1AF78A92-9E34-458D-A37B-51461D8BD185}" sibTransId="{CFC6A48A-599D-4115-A481-5423F7BE5FBC}"/>
    <dgm:cxn modelId="{8F7825BF-0936-426C-96AB-7192D7C0C1E0}" type="presOf" srcId="{98366016-61D4-4573-B66D-F6B79106EFC4}" destId="{78329C42-F687-40E3-AB5A-9A967346253D}" srcOrd="0" destOrd="0" presId="urn:microsoft.com/office/officeart/2008/layout/NameandTitleOrganizationalChart"/>
    <dgm:cxn modelId="{C416589B-9C77-45F4-81B4-BE7FDBF4EB97}" type="presParOf" srcId="{2069DD68-FF88-4107-AC6B-A95B179F4B9C}" destId="{79DF06C6-CABF-4267-95AB-78C35238DC2C}" srcOrd="0" destOrd="0" presId="urn:microsoft.com/office/officeart/2008/layout/NameandTitleOrganizationalChart"/>
    <dgm:cxn modelId="{F98EAE66-9B33-4F31-B4F2-4190975CE6BC}" type="presParOf" srcId="{79DF06C6-CABF-4267-95AB-78C35238DC2C}" destId="{E5C713F9-AEB3-4B65-A807-BEFE3324F23C}" srcOrd="0" destOrd="0" presId="urn:microsoft.com/office/officeart/2008/layout/NameandTitleOrganizationalChart"/>
    <dgm:cxn modelId="{3651EFB0-FB7E-4950-AB5B-0D96AC7C9519}" type="presParOf" srcId="{E5C713F9-AEB3-4B65-A807-BEFE3324F23C}" destId="{831BA087-62EA-40CC-98C8-2D1392AFEC44}" srcOrd="0" destOrd="0" presId="urn:microsoft.com/office/officeart/2008/layout/NameandTitleOrganizationalChart"/>
    <dgm:cxn modelId="{166016F3-FA62-43A3-AF64-23CDCFADF613}" type="presParOf" srcId="{E5C713F9-AEB3-4B65-A807-BEFE3324F23C}" destId="{0880AC8B-0474-4BFC-A7E9-1889D5F18C7C}" srcOrd="1" destOrd="0" presId="urn:microsoft.com/office/officeart/2008/layout/NameandTitleOrganizationalChart"/>
    <dgm:cxn modelId="{4C7894BB-E27A-42D3-828E-A517B6DAF5F2}" type="presParOf" srcId="{E5C713F9-AEB3-4B65-A807-BEFE3324F23C}" destId="{7C0C49BD-4339-40EC-B888-D1EBE04DE248}" srcOrd="2" destOrd="0" presId="urn:microsoft.com/office/officeart/2008/layout/NameandTitleOrganizationalChart"/>
    <dgm:cxn modelId="{9E6D63A3-26C2-4AFA-B501-80374AE58EB9}" type="presParOf" srcId="{79DF06C6-CABF-4267-95AB-78C35238DC2C}" destId="{50645E09-23D9-4799-AEF9-4CEB3AAFD00B}" srcOrd="1" destOrd="0" presId="urn:microsoft.com/office/officeart/2008/layout/NameandTitleOrganizationalChart"/>
    <dgm:cxn modelId="{846B9DF4-5AD4-4E1A-A23C-A92002E7D55C}" type="presParOf" srcId="{50645E09-23D9-4799-AEF9-4CEB3AAFD00B}" destId="{B70C8B99-1E04-4029-A5D1-5305D08320C8}" srcOrd="0" destOrd="0" presId="urn:microsoft.com/office/officeart/2008/layout/NameandTitleOrganizationalChart"/>
    <dgm:cxn modelId="{199272B3-1B35-4534-81F0-578FB3173CFD}" type="presParOf" srcId="{50645E09-23D9-4799-AEF9-4CEB3AAFD00B}" destId="{401B5875-038F-4EF9-BF1F-332227BA99AA}" srcOrd="1" destOrd="0" presId="urn:microsoft.com/office/officeart/2008/layout/NameandTitleOrganizationalChart"/>
    <dgm:cxn modelId="{ED39628B-C27E-4E91-BB86-2B237CC51C9B}" type="presParOf" srcId="{401B5875-038F-4EF9-BF1F-332227BA99AA}" destId="{7A7BE2FF-BC99-41E3-ACA2-63772B425134}" srcOrd="0" destOrd="0" presId="urn:microsoft.com/office/officeart/2008/layout/NameandTitleOrganizationalChart"/>
    <dgm:cxn modelId="{5E83A97E-D1C2-4CD4-9D0D-DD57446EB698}" type="presParOf" srcId="{7A7BE2FF-BC99-41E3-ACA2-63772B425134}" destId="{DF8AC19F-6DBC-4131-87CF-342D8DEECBCC}" srcOrd="0" destOrd="0" presId="urn:microsoft.com/office/officeart/2008/layout/NameandTitleOrganizationalChart"/>
    <dgm:cxn modelId="{6A5DBF6D-8BDE-4870-A201-379335B848E7}" type="presParOf" srcId="{7A7BE2FF-BC99-41E3-ACA2-63772B425134}" destId="{D4BD7888-0A13-4F94-A998-1617AB79548B}" srcOrd="1" destOrd="0" presId="urn:microsoft.com/office/officeart/2008/layout/NameandTitleOrganizationalChart"/>
    <dgm:cxn modelId="{6B36BBAE-82E6-4756-B6E1-74E7746D1CD1}" type="presParOf" srcId="{7A7BE2FF-BC99-41E3-ACA2-63772B425134}" destId="{3A91E1C1-2082-4B52-99C1-864EC542E36A}" srcOrd="2" destOrd="0" presId="urn:microsoft.com/office/officeart/2008/layout/NameandTitleOrganizationalChart"/>
    <dgm:cxn modelId="{B9BC2813-6686-4168-98A5-944EFC69736D}" type="presParOf" srcId="{401B5875-038F-4EF9-BF1F-332227BA99AA}" destId="{A079B89D-40D0-44FF-B776-8BAFF08CEA71}" srcOrd="1" destOrd="0" presId="urn:microsoft.com/office/officeart/2008/layout/NameandTitleOrganizationalChart"/>
    <dgm:cxn modelId="{0690E954-2DEF-4F34-8A6D-E7E3F804EC5B}" type="presParOf" srcId="{401B5875-038F-4EF9-BF1F-332227BA99AA}" destId="{B057CEF8-14DE-4BAE-9A2D-CC70324DCE59}" srcOrd="2" destOrd="0" presId="urn:microsoft.com/office/officeart/2008/layout/NameandTitleOrganizationalChart"/>
    <dgm:cxn modelId="{D80611F1-B65D-4B25-A312-3EF148AFC029}" type="presParOf" srcId="{50645E09-23D9-4799-AEF9-4CEB3AAFD00B}" destId="{D9DE8007-1F5D-4505-81C3-FBDBAFC4D32A}" srcOrd="2" destOrd="0" presId="urn:microsoft.com/office/officeart/2008/layout/NameandTitleOrganizationalChart"/>
    <dgm:cxn modelId="{FF159F08-05CC-4F5C-B6FC-B060B3587677}" type="presParOf" srcId="{50645E09-23D9-4799-AEF9-4CEB3AAFD00B}" destId="{5D8D07EE-B435-4F82-AB25-1507A4D84A44}" srcOrd="3" destOrd="0" presId="urn:microsoft.com/office/officeart/2008/layout/NameandTitleOrganizationalChart"/>
    <dgm:cxn modelId="{27CE4057-A58F-464F-BF14-93DCF6EF0B18}" type="presParOf" srcId="{5D8D07EE-B435-4F82-AB25-1507A4D84A44}" destId="{9BC8D212-8990-4660-AD14-AAF632CE11AB}" srcOrd="0" destOrd="0" presId="urn:microsoft.com/office/officeart/2008/layout/NameandTitleOrganizationalChart"/>
    <dgm:cxn modelId="{DE28449C-3006-4BFC-8211-CDEF9A06F3FC}" type="presParOf" srcId="{9BC8D212-8990-4660-AD14-AAF632CE11AB}" destId="{78329C42-F687-40E3-AB5A-9A967346253D}" srcOrd="0" destOrd="0" presId="urn:microsoft.com/office/officeart/2008/layout/NameandTitleOrganizationalChart"/>
    <dgm:cxn modelId="{44D12097-8336-49AC-AD9F-C3BE880D88BC}" type="presParOf" srcId="{9BC8D212-8990-4660-AD14-AAF632CE11AB}" destId="{BD617CEB-C708-443A-BD78-3488372F832B}" srcOrd="1" destOrd="0" presId="urn:microsoft.com/office/officeart/2008/layout/NameandTitleOrganizationalChart"/>
    <dgm:cxn modelId="{5430E8DB-B6E6-437D-817B-BF9158013933}" type="presParOf" srcId="{9BC8D212-8990-4660-AD14-AAF632CE11AB}" destId="{7985B6D6-02AC-40A5-B61F-E8B51D79035D}" srcOrd="2" destOrd="0" presId="urn:microsoft.com/office/officeart/2008/layout/NameandTitleOrganizationalChart"/>
    <dgm:cxn modelId="{6AEAAE8A-FA6A-4946-96D0-84F079E35ECF}" type="presParOf" srcId="{5D8D07EE-B435-4F82-AB25-1507A4D84A44}" destId="{802F2151-44B7-4083-9F43-0280A260BF8A}" srcOrd="1" destOrd="0" presId="urn:microsoft.com/office/officeart/2008/layout/NameandTitleOrganizationalChart"/>
    <dgm:cxn modelId="{421D1AEC-0CDA-4E84-97D7-C26FB980E880}" type="presParOf" srcId="{5D8D07EE-B435-4F82-AB25-1507A4D84A44}" destId="{8C91B3E9-B2C0-4459-86A9-29C3747ADA1D}" srcOrd="2" destOrd="0" presId="urn:microsoft.com/office/officeart/2008/layout/NameandTitleOrganizationalChart"/>
    <dgm:cxn modelId="{90779EEE-2FEB-45AC-AF97-09342C56C4B4}" type="presParOf" srcId="{50645E09-23D9-4799-AEF9-4CEB3AAFD00B}" destId="{65C450AF-504A-47BA-9085-BB5DB4006EDD}" srcOrd="4" destOrd="0" presId="urn:microsoft.com/office/officeart/2008/layout/NameandTitleOrganizationalChart"/>
    <dgm:cxn modelId="{49726B00-BFCF-44C5-95E4-8435A107CD43}" type="presParOf" srcId="{50645E09-23D9-4799-AEF9-4CEB3AAFD00B}" destId="{2D9ADEE9-4CB9-4ED0-AA7A-2BEAC1642FA5}" srcOrd="5" destOrd="0" presId="urn:microsoft.com/office/officeart/2008/layout/NameandTitleOrganizationalChart"/>
    <dgm:cxn modelId="{3C31ED1B-3408-494F-9FA0-A9D22101F212}" type="presParOf" srcId="{2D9ADEE9-4CB9-4ED0-AA7A-2BEAC1642FA5}" destId="{2A83212F-5ED4-4B56-84C3-C48CBB0FE487}" srcOrd="0" destOrd="0" presId="urn:microsoft.com/office/officeart/2008/layout/NameandTitleOrganizationalChart"/>
    <dgm:cxn modelId="{395FE8CF-6B35-4C4F-A8E8-55B9E950D9AF}" type="presParOf" srcId="{2A83212F-5ED4-4B56-84C3-C48CBB0FE487}" destId="{37A2D273-A718-4186-963C-35D117DEB3DD}" srcOrd="0" destOrd="0" presId="urn:microsoft.com/office/officeart/2008/layout/NameandTitleOrganizationalChart"/>
    <dgm:cxn modelId="{C006DD53-B822-43C7-A38B-45692782AD22}" type="presParOf" srcId="{2A83212F-5ED4-4B56-84C3-C48CBB0FE487}" destId="{35A354F9-61C0-499A-A53B-3F615D102F70}" srcOrd="1" destOrd="0" presId="urn:microsoft.com/office/officeart/2008/layout/NameandTitleOrganizationalChart"/>
    <dgm:cxn modelId="{657DB354-3A08-4BE8-9579-EB5E7CCCE243}" type="presParOf" srcId="{2A83212F-5ED4-4B56-84C3-C48CBB0FE487}" destId="{AF08E9EE-2A8A-48F8-BF78-857AFE56D348}" srcOrd="2" destOrd="0" presId="urn:microsoft.com/office/officeart/2008/layout/NameandTitleOrganizationalChart"/>
    <dgm:cxn modelId="{2049436E-CD87-4FE2-8E7B-404719FC897A}" type="presParOf" srcId="{2D9ADEE9-4CB9-4ED0-AA7A-2BEAC1642FA5}" destId="{71AEBF37-1F08-4747-9E14-0B60CB717748}" srcOrd="1" destOrd="0" presId="urn:microsoft.com/office/officeart/2008/layout/NameandTitleOrganizationalChart"/>
    <dgm:cxn modelId="{B1D72D69-FF1D-44D1-9B36-44611E05A773}" type="presParOf" srcId="{2D9ADEE9-4CB9-4ED0-AA7A-2BEAC1642FA5}" destId="{7D213E37-D855-4600-B51E-C8C771B615DB}" srcOrd="2" destOrd="0" presId="urn:microsoft.com/office/officeart/2008/layout/NameandTitleOrganizationalChart"/>
    <dgm:cxn modelId="{B7BD9F63-F342-4F8B-BFC6-84A878DA70A7}" type="presParOf" srcId="{79DF06C6-CABF-4267-95AB-78C35238DC2C}" destId="{123A4FBA-BA91-45E7-AB8F-5F3E2431694B}" srcOrd="2" destOrd="0" presId="urn:microsoft.com/office/officeart/2008/layout/NameandTitleOrganizationalChart"/>
    <dgm:cxn modelId="{D6AED4CF-6E8A-42B6-A4C7-19679D0303F6}" type="presParOf" srcId="{123A4FBA-BA91-45E7-AB8F-5F3E2431694B}" destId="{CA334847-264B-4F4F-AA98-5C660321D12D}" srcOrd="0" destOrd="0" presId="urn:microsoft.com/office/officeart/2008/layout/NameandTitleOrganizationalChart"/>
    <dgm:cxn modelId="{B5865618-E5D5-493B-B23E-9C1E325D9919}" type="presParOf" srcId="{123A4FBA-BA91-45E7-AB8F-5F3E2431694B}" destId="{0458841D-F031-459C-95FD-65A4083211C4}" srcOrd="1" destOrd="0" presId="urn:microsoft.com/office/officeart/2008/layout/NameandTitleOrganizationalChart"/>
    <dgm:cxn modelId="{01E397C5-22F0-4405-AD6F-10A0C1A6D101}" type="presParOf" srcId="{0458841D-F031-459C-95FD-65A4083211C4}" destId="{4C302BA7-12BB-44A6-9E39-1A54B5C190BC}" srcOrd="0" destOrd="0" presId="urn:microsoft.com/office/officeart/2008/layout/NameandTitleOrganizationalChart"/>
    <dgm:cxn modelId="{007F26CA-7DC9-47DD-A2B0-D41E9FEED88A}" type="presParOf" srcId="{4C302BA7-12BB-44A6-9E39-1A54B5C190BC}" destId="{9B2816DE-C203-4DC5-B91B-521FC9D6C862}" srcOrd="0" destOrd="0" presId="urn:microsoft.com/office/officeart/2008/layout/NameandTitleOrganizationalChart"/>
    <dgm:cxn modelId="{ABF78EE8-7072-4578-B35E-C88F9C6E690E}" type="presParOf" srcId="{4C302BA7-12BB-44A6-9E39-1A54B5C190BC}" destId="{987F78EA-0F9F-469E-96B2-ABA6DE288873}" srcOrd="1" destOrd="0" presId="urn:microsoft.com/office/officeart/2008/layout/NameandTitleOrganizationalChart"/>
    <dgm:cxn modelId="{7C2AF3D2-DB0C-47B5-A1E2-C0D6FF8B1ABA}" type="presParOf" srcId="{4C302BA7-12BB-44A6-9E39-1A54B5C190BC}" destId="{CB8A709F-BC50-4D27-9119-A84D779A0E45}" srcOrd="2" destOrd="0" presId="urn:microsoft.com/office/officeart/2008/layout/NameandTitleOrganizationalChart"/>
    <dgm:cxn modelId="{42430793-3CB9-497A-BD0C-C6E77F64518A}" type="presParOf" srcId="{0458841D-F031-459C-95FD-65A4083211C4}" destId="{680168A5-BC6B-4B8B-8F67-E0CFC574D6CA}" srcOrd="1" destOrd="0" presId="urn:microsoft.com/office/officeart/2008/layout/NameandTitleOrganizationalChart"/>
    <dgm:cxn modelId="{8E8C6CDC-CA81-4ECD-B226-55955E7BDD43}" type="presParOf" srcId="{0458841D-F031-459C-95FD-65A4083211C4}" destId="{42C58947-4830-417B-8213-FFBE681C6291}"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EBAD18-90A8-424E-820B-ABC663CCFAC5}"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8CCF57A1-DCDC-4DB2-B523-4788E58DC4A2}">
      <dgm:prSet phldrT="[Text]" custT="1"/>
      <dgm:spPr/>
      <dgm:t>
        <a:bodyPr/>
        <a:lstStyle/>
        <a:p>
          <a:r>
            <a:rPr lang="en-US" sz="2800" smtClean="0">
              <a:latin typeface="Constantia" pitchFamily="18" charset="0"/>
            </a:rPr>
            <a:t>Mạch khuếch đại đẩy kéo</a:t>
          </a:r>
          <a:endParaRPr lang="en-US" sz="2800">
            <a:latin typeface="Constantia" pitchFamily="18" charset="0"/>
          </a:endParaRPr>
        </a:p>
      </dgm:t>
    </dgm:pt>
    <dgm:pt modelId="{D1116FE1-3C7A-4019-A15B-F56407A3DA52}" type="parTrans" cxnId="{D7BF4F52-3C3B-4080-97D9-04AFAB40C2BB}">
      <dgm:prSet/>
      <dgm:spPr/>
      <dgm:t>
        <a:bodyPr/>
        <a:lstStyle/>
        <a:p>
          <a:endParaRPr lang="en-US"/>
        </a:p>
      </dgm:t>
    </dgm:pt>
    <dgm:pt modelId="{D4032694-A632-4656-BE95-3AF9F1E4E1D3}" type="sibTrans" cxnId="{D7BF4F52-3C3B-4080-97D9-04AFAB40C2BB}">
      <dgm:prSet/>
      <dgm:spPr/>
      <dgm:t>
        <a:bodyPr/>
        <a:lstStyle/>
        <a:p>
          <a:endParaRPr lang="en-US"/>
        </a:p>
      </dgm:t>
    </dgm:pt>
    <dgm:pt modelId="{8AE594DB-98FB-420E-A2D4-2A695400BEBF}">
      <dgm:prSet phldrT="[Text]"/>
      <dgm:spPr/>
      <dgm:t>
        <a:bodyPr/>
        <a:lstStyle/>
        <a:p>
          <a:r>
            <a:rPr lang="en-US" smtClean="0">
              <a:latin typeface="Constantia" pitchFamily="18" charset="0"/>
            </a:rPr>
            <a:t>Dùng nguồn đối xứng</a:t>
          </a:r>
          <a:endParaRPr lang="en-US">
            <a:latin typeface="Constantia" pitchFamily="18" charset="0"/>
          </a:endParaRPr>
        </a:p>
      </dgm:t>
    </dgm:pt>
    <dgm:pt modelId="{530FCC9C-9530-408C-8B1F-4B76186EE98D}" type="parTrans" cxnId="{3AC6EE21-AFD2-4A8B-AC65-B56D72B886FD}">
      <dgm:prSet/>
      <dgm:spPr/>
      <dgm:t>
        <a:bodyPr/>
        <a:lstStyle/>
        <a:p>
          <a:endParaRPr lang="en-US"/>
        </a:p>
      </dgm:t>
    </dgm:pt>
    <dgm:pt modelId="{BE13DA55-580B-46FB-9252-35FA4138DF17}" type="sibTrans" cxnId="{3AC6EE21-AFD2-4A8B-AC65-B56D72B886FD}">
      <dgm:prSet/>
      <dgm:spPr/>
      <dgm:t>
        <a:bodyPr/>
        <a:lstStyle/>
        <a:p>
          <a:endParaRPr lang="en-US"/>
        </a:p>
      </dgm:t>
    </dgm:pt>
    <dgm:pt modelId="{01506470-634B-493C-86D4-058495FF8772}">
      <dgm:prSet phldrT="[Text]"/>
      <dgm:spPr/>
      <dgm:t>
        <a:bodyPr/>
        <a:lstStyle/>
        <a:p>
          <a:r>
            <a:rPr lang="en-US" smtClean="0">
              <a:latin typeface="Constantia" pitchFamily="18" charset="0"/>
            </a:rPr>
            <a:t>Dùng biến áp</a:t>
          </a:r>
          <a:endParaRPr lang="en-US">
            <a:latin typeface="Constantia" pitchFamily="18" charset="0"/>
          </a:endParaRPr>
        </a:p>
      </dgm:t>
    </dgm:pt>
    <dgm:pt modelId="{D61672A5-1D06-4298-A2AC-93E67F094E38}" type="parTrans" cxnId="{A6CE77DA-0D48-4E14-980C-F401387F7AEB}">
      <dgm:prSet/>
      <dgm:spPr/>
      <dgm:t>
        <a:bodyPr/>
        <a:lstStyle/>
        <a:p>
          <a:endParaRPr lang="en-US"/>
        </a:p>
      </dgm:t>
    </dgm:pt>
    <dgm:pt modelId="{02A624F4-8E03-4BC3-9174-51511646C314}" type="sibTrans" cxnId="{A6CE77DA-0D48-4E14-980C-F401387F7AEB}">
      <dgm:prSet/>
      <dgm:spPr/>
      <dgm:t>
        <a:bodyPr/>
        <a:lstStyle/>
        <a:p>
          <a:endParaRPr lang="en-US"/>
        </a:p>
      </dgm:t>
    </dgm:pt>
    <dgm:pt modelId="{2042C649-7C83-45A0-B77A-0353ECAC47CB}">
      <dgm:prSet phldrT="[Text]"/>
      <dgm:spPr/>
      <dgm:t>
        <a:bodyPr/>
        <a:lstStyle/>
        <a:p>
          <a:r>
            <a:rPr lang="en-US" smtClean="0">
              <a:latin typeface="Constantia" pitchFamily="18" charset="0"/>
            </a:rPr>
            <a:t>Dùng nguồn đơn</a:t>
          </a:r>
          <a:endParaRPr lang="en-US">
            <a:latin typeface="Constantia" pitchFamily="18" charset="0"/>
          </a:endParaRPr>
        </a:p>
      </dgm:t>
    </dgm:pt>
    <dgm:pt modelId="{A7C255B4-B916-492A-B785-7E7AC6B3A356}" type="parTrans" cxnId="{42FB77FE-BA2F-4CE0-899C-241B4A6358B9}">
      <dgm:prSet/>
      <dgm:spPr/>
      <dgm:t>
        <a:bodyPr/>
        <a:lstStyle/>
        <a:p>
          <a:endParaRPr lang="en-US"/>
        </a:p>
      </dgm:t>
    </dgm:pt>
    <dgm:pt modelId="{35081915-344F-4401-BB95-7C2C5419DED1}" type="sibTrans" cxnId="{42FB77FE-BA2F-4CE0-899C-241B4A6358B9}">
      <dgm:prSet/>
      <dgm:spPr/>
      <dgm:t>
        <a:bodyPr/>
        <a:lstStyle/>
        <a:p>
          <a:endParaRPr lang="en-US"/>
        </a:p>
      </dgm:t>
    </dgm:pt>
    <dgm:pt modelId="{9F41C473-4D6A-4C47-9285-B49D52D2393F}" type="pres">
      <dgm:prSet presAssocID="{48EBAD18-90A8-424E-820B-ABC663CCFAC5}" presName="hierChild1" presStyleCnt="0">
        <dgm:presLayoutVars>
          <dgm:chPref val="1"/>
          <dgm:dir/>
          <dgm:animOne val="branch"/>
          <dgm:animLvl val="lvl"/>
          <dgm:resizeHandles/>
        </dgm:presLayoutVars>
      </dgm:prSet>
      <dgm:spPr/>
      <dgm:t>
        <a:bodyPr/>
        <a:lstStyle/>
        <a:p>
          <a:endParaRPr lang="en-US"/>
        </a:p>
      </dgm:t>
    </dgm:pt>
    <dgm:pt modelId="{A78E12EA-191C-49C1-9B38-E1AE58778348}" type="pres">
      <dgm:prSet presAssocID="{8CCF57A1-DCDC-4DB2-B523-4788E58DC4A2}" presName="hierRoot1" presStyleCnt="0"/>
      <dgm:spPr/>
    </dgm:pt>
    <dgm:pt modelId="{9002B465-797A-4BAD-A32B-E646124F7409}" type="pres">
      <dgm:prSet presAssocID="{8CCF57A1-DCDC-4DB2-B523-4788E58DC4A2}" presName="composite" presStyleCnt="0"/>
      <dgm:spPr/>
    </dgm:pt>
    <dgm:pt modelId="{0EB9D013-D92C-4762-8290-6F1CB412BFC2}" type="pres">
      <dgm:prSet presAssocID="{8CCF57A1-DCDC-4DB2-B523-4788E58DC4A2}" presName="background" presStyleLbl="node0" presStyleIdx="0" presStyleCnt="1"/>
      <dgm:spPr/>
    </dgm:pt>
    <dgm:pt modelId="{8E6DE64E-A531-427D-B1E3-AC56A7829DD5}" type="pres">
      <dgm:prSet presAssocID="{8CCF57A1-DCDC-4DB2-B523-4788E58DC4A2}" presName="text" presStyleLbl="fgAcc0" presStyleIdx="0" presStyleCnt="1" custScaleX="222123">
        <dgm:presLayoutVars>
          <dgm:chPref val="3"/>
        </dgm:presLayoutVars>
      </dgm:prSet>
      <dgm:spPr/>
      <dgm:t>
        <a:bodyPr/>
        <a:lstStyle/>
        <a:p>
          <a:endParaRPr lang="en-US"/>
        </a:p>
      </dgm:t>
    </dgm:pt>
    <dgm:pt modelId="{D1710F33-292E-4E40-92DB-23549026A20B}" type="pres">
      <dgm:prSet presAssocID="{8CCF57A1-DCDC-4DB2-B523-4788E58DC4A2}" presName="hierChild2" presStyleCnt="0"/>
      <dgm:spPr/>
    </dgm:pt>
    <dgm:pt modelId="{50FDD61A-C31B-4D73-96E5-7BA2B695E6D2}" type="pres">
      <dgm:prSet presAssocID="{530FCC9C-9530-408C-8B1F-4B76186EE98D}" presName="Name10" presStyleLbl="parChTrans1D2" presStyleIdx="0" presStyleCnt="3"/>
      <dgm:spPr/>
      <dgm:t>
        <a:bodyPr/>
        <a:lstStyle/>
        <a:p>
          <a:endParaRPr lang="en-US"/>
        </a:p>
      </dgm:t>
    </dgm:pt>
    <dgm:pt modelId="{B0F54BD9-DC50-4E05-9C8C-558FD3E7ADC2}" type="pres">
      <dgm:prSet presAssocID="{8AE594DB-98FB-420E-A2D4-2A695400BEBF}" presName="hierRoot2" presStyleCnt="0"/>
      <dgm:spPr/>
    </dgm:pt>
    <dgm:pt modelId="{8F1959BC-40B1-450F-8177-3199F560F5DC}" type="pres">
      <dgm:prSet presAssocID="{8AE594DB-98FB-420E-A2D4-2A695400BEBF}" presName="composite2" presStyleCnt="0"/>
      <dgm:spPr/>
    </dgm:pt>
    <dgm:pt modelId="{085D29E7-1597-4596-B346-8D51D765B511}" type="pres">
      <dgm:prSet presAssocID="{8AE594DB-98FB-420E-A2D4-2A695400BEBF}" presName="background2" presStyleLbl="node2" presStyleIdx="0" presStyleCnt="3"/>
      <dgm:spPr/>
    </dgm:pt>
    <dgm:pt modelId="{9A431BDE-C2AF-48CE-BBE3-69F8DC7D4F6A}" type="pres">
      <dgm:prSet presAssocID="{8AE594DB-98FB-420E-A2D4-2A695400BEBF}" presName="text2" presStyleLbl="fgAcc2" presStyleIdx="0" presStyleCnt="3" custScaleX="116080">
        <dgm:presLayoutVars>
          <dgm:chPref val="3"/>
        </dgm:presLayoutVars>
      </dgm:prSet>
      <dgm:spPr/>
      <dgm:t>
        <a:bodyPr/>
        <a:lstStyle/>
        <a:p>
          <a:endParaRPr lang="en-US"/>
        </a:p>
      </dgm:t>
    </dgm:pt>
    <dgm:pt modelId="{BF0070B4-164F-4DD4-A299-F7DA1ACEF58E}" type="pres">
      <dgm:prSet presAssocID="{8AE594DB-98FB-420E-A2D4-2A695400BEBF}" presName="hierChild3" presStyleCnt="0"/>
      <dgm:spPr/>
    </dgm:pt>
    <dgm:pt modelId="{C591788A-7D4F-4E7D-9824-19ADF10FF8AE}" type="pres">
      <dgm:prSet presAssocID="{D61672A5-1D06-4298-A2AC-93E67F094E38}" presName="Name10" presStyleLbl="parChTrans1D2" presStyleIdx="1" presStyleCnt="3"/>
      <dgm:spPr/>
      <dgm:t>
        <a:bodyPr/>
        <a:lstStyle/>
        <a:p>
          <a:endParaRPr lang="en-US"/>
        </a:p>
      </dgm:t>
    </dgm:pt>
    <dgm:pt modelId="{03022124-940E-40DB-BE96-141B1A0DB5D4}" type="pres">
      <dgm:prSet presAssocID="{01506470-634B-493C-86D4-058495FF8772}" presName="hierRoot2" presStyleCnt="0"/>
      <dgm:spPr/>
    </dgm:pt>
    <dgm:pt modelId="{EE7D1F80-B4F0-46A5-AB1D-4340F25FE9B8}" type="pres">
      <dgm:prSet presAssocID="{01506470-634B-493C-86D4-058495FF8772}" presName="composite2" presStyleCnt="0"/>
      <dgm:spPr/>
    </dgm:pt>
    <dgm:pt modelId="{E67F4CC7-FE92-4D99-A7FB-8B98A8362509}" type="pres">
      <dgm:prSet presAssocID="{01506470-634B-493C-86D4-058495FF8772}" presName="background2" presStyleLbl="node2" presStyleIdx="1" presStyleCnt="3"/>
      <dgm:spPr/>
    </dgm:pt>
    <dgm:pt modelId="{E246A3DA-55D1-4B1E-8F49-E0B89BDF21BA}" type="pres">
      <dgm:prSet presAssocID="{01506470-634B-493C-86D4-058495FF8772}" presName="text2" presStyleLbl="fgAcc2" presStyleIdx="1" presStyleCnt="3" custScaleX="114035">
        <dgm:presLayoutVars>
          <dgm:chPref val="3"/>
        </dgm:presLayoutVars>
      </dgm:prSet>
      <dgm:spPr/>
      <dgm:t>
        <a:bodyPr/>
        <a:lstStyle/>
        <a:p>
          <a:endParaRPr lang="en-US"/>
        </a:p>
      </dgm:t>
    </dgm:pt>
    <dgm:pt modelId="{5766B5CB-F1E8-4EE4-A162-DB8781DEE695}" type="pres">
      <dgm:prSet presAssocID="{01506470-634B-493C-86D4-058495FF8772}" presName="hierChild3" presStyleCnt="0"/>
      <dgm:spPr/>
    </dgm:pt>
    <dgm:pt modelId="{526BE395-26A4-4BB9-AE75-81AB8EEAB39D}" type="pres">
      <dgm:prSet presAssocID="{A7C255B4-B916-492A-B785-7E7AC6B3A356}" presName="Name10" presStyleLbl="parChTrans1D2" presStyleIdx="2" presStyleCnt="3"/>
      <dgm:spPr/>
      <dgm:t>
        <a:bodyPr/>
        <a:lstStyle/>
        <a:p>
          <a:endParaRPr lang="en-US"/>
        </a:p>
      </dgm:t>
    </dgm:pt>
    <dgm:pt modelId="{81FD2074-5EDA-47DC-98B8-54301C83D679}" type="pres">
      <dgm:prSet presAssocID="{2042C649-7C83-45A0-B77A-0353ECAC47CB}" presName="hierRoot2" presStyleCnt="0"/>
      <dgm:spPr/>
    </dgm:pt>
    <dgm:pt modelId="{C6F57378-2834-469A-8623-D39844D59F89}" type="pres">
      <dgm:prSet presAssocID="{2042C649-7C83-45A0-B77A-0353ECAC47CB}" presName="composite2" presStyleCnt="0"/>
      <dgm:spPr/>
    </dgm:pt>
    <dgm:pt modelId="{7C6EDB6E-3FDF-4F02-A1EF-69C3B61F6B8D}" type="pres">
      <dgm:prSet presAssocID="{2042C649-7C83-45A0-B77A-0353ECAC47CB}" presName="background2" presStyleLbl="node2" presStyleIdx="2" presStyleCnt="3"/>
      <dgm:spPr/>
    </dgm:pt>
    <dgm:pt modelId="{69D758EB-13B7-424A-B7DC-4A2846A41844}" type="pres">
      <dgm:prSet presAssocID="{2042C649-7C83-45A0-B77A-0353ECAC47CB}" presName="text2" presStyleLbl="fgAcc2" presStyleIdx="2" presStyleCnt="3" custScaleX="109678">
        <dgm:presLayoutVars>
          <dgm:chPref val="3"/>
        </dgm:presLayoutVars>
      </dgm:prSet>
      <dgm:spPr/>
      <dgm:t>
        <a:bodyPr/>
        <a:lstStyle/>
        <a:p>
          <a:endParaRPr lang="en-US"/>
        </a:p>
      </dgm:t>
    </dgm:pt>
    <dgm:pt modelId="{B9DC4336-7624-4F7F-98B3-E0912647AE5F}" type="pres">
      <dgm:prSet presAssocID="{2042C649-7C83-45A0-B77A-0353ECAC47CB}" presName="hierChild3" presStyleCnt="0"/>
      <dgm:spPr/>
    </dgm:pt>
  </dgm:ptLst>
  <dgm:cxnLst>
    <dgm:cxn modelId="{D7BF4F52-3C3B-4080-97D9-04AFAB40C2BB}" srcId="{48EBAD18-90A8-424E-820B-ABC663CCFAC5}" destId="{8CCF57A1-DCDC-4DB2-B523-4788E58DC4A2}" srcOrd="0" destOrd="0" parTransId="{D1116FE1-3C7A-4019-A15B-F56407A3DA52}" sibTransId="{D4032694-A632-4656-BE95-3AF9F1E4E1D3}"/>
    <dgm:cxn modelId="{A4D16424-E792-4C36-8C52-4296E4E5FC0D}" type="presOf" srcId="{530FCC9C-9530-408C-8B1F-4B76186EE98D}" destId="{50FDD61A-C31B-4D73-96E5-7BA2B695E6D2}" srcOrd="0" destOrd="0" presId="urn:microsoft.com/office/officeart/2005/8/layout/hierarchy1"/>
    <dgm:cxn modelId="{BCC88BD8-E32D-4730-BA91-749B85D001B8}" type="presOf" srcId="{8CCF57A1-DCDC-4DB2-B523-4788E58DC4A2}" destId="{8E6DE64E-A531-427D-B1E3-AC56A7829DD5}" srcOrd="0" destOrd="0" presId="urn:microsoft.com/office/officeart/2005/8/layout/hierarchy1"/>
    <dgm:cxn modelId="{9E52B3BB-AD8C-490E-9B05-38526BE2DBAC}" type="presOf" srcId="{2042C649-7C83-45A0-B77A-0353ECAC47CB}" destId="{69D758EB-13B7-424A-B7DC-4A2846A41844}" srcOrd="0" destOrd="0" presId="urn:microsoft.com/office/officeart/2005/8/layout/hierarchy1"/>
    <dgm:cxn modelId="{34194478-240A-4471-A6E4-41CB5AFE6AC8}" type="presOf" srcId="{A7C255B4-B916-492A-B785-7E7AC6B3A356}" destId="{526BE395-26A4-4BB9-AE75-81AB8EEAB39D}" srcOrd="0" destOrd="0" presId="urn:microsoft.com/office/officeart/2005/8/layout/hierarchy1"/>
    <dgm:cxn modelId="{2EB6F2E0-5AD9-4DE1-8466-B903E824D0D8}" type="presOf" srcId="{8AE594DB-98FB-420E-A2D4-2A695400BEBF}" destId="{9A431BDE-C2AF-48CE-BBE3-69F8DC7D4F6A}" srcOrd="0" destOrd="0" presId="urn:microsoft.com/office/officeart/2005/8/layout/hierarchy1"/>
    <dgm:cxn modelId="{3AC6EE21-AFD2-4A8B-AC65-B56D72B886FD}" srcId="{8CCF57A1-DCDC-4DB2-B523-4788E58DC4A2}" destId="{8AE594DB-98FB-420E-A2D4-2A695400BEBF}" srcOrd="0" destOrd="0" parTransId="{530FCC9C-9530-408C-8B1F-4B76186EE98D}" sibTransId="{BE13DA55-580B-46FB-9252-35FA4138DF17}"/>
    <dgm:cxn modelId="{42FB77FE-BA2F-4CE0-899C-241B4A6358B9}" srcId="{8CCF57A1-DCDC-4DB2-B523-4788E58DC4A2}" destId="{2042C649-7C83-45A0-B77A-0353ECAC47CB}" srcOrd="2" destOrd="0" parTransId="{A7C255B4-B916-492A-B785-7E7AC6B3A356}" sibTransId="{35081915-344F-4401-BB95-7C2C5419DED1}"/>
    <dgm:cxn modelId="{38A09934-9D98-440C-8ACD-75E583612E0C}" type="presOf" srcId="{48EBAD18-90A8-424E-820B-ABC663CCFAC5}" destId="{9F41C473-4D6A-4C47-9285-B49D52D2393F}" srcOrd="0" destOrd="0" presId="urn:microsoft.com/office/officeart/2005/8/layout/hierarchy1"/>
    <dgm:cxn modelId="{B430E665-55AC-4B28-A70E-833D57A55B8F}" type="presOf" srcId="{D61672A5-1D06-4298-A2AC-93E67F094E38}" destId="{C591788A-7D4F-4E7D-9824-19ADF10FF8AE}" srcOrd="0" destOrd="0" presId="urn:microsoft.com/office/officeart/2005/8/layout/hierarchy1"/>
    <dgm:cxn modelId="{34690F8D-DD63-4A56-B3E1-0DED2B873C5D}" type="presOf" srcId="{01506470-634B-493C-86D4-058495FF8772}" destId="{E246A3DA-55D1-4B1E-8F49-E0B89BDF21BA}" srcOrd="0" destOrd="0" presId="urn:microsoft.com/office/officeart/2005/8/layout/hierarchy1"/>
    <dgm:cxn modelId="{A6CE77DA-0D48-4E14-980C-F401387F7AEB}" srcId="{8CCF57A1-DCDC-4DB2-B523-4788E58DC4A2}" destId="{01506470-634B-493C-86D4-058495FF8772}" srcOrd="1" destOrd="0" parTransId="{D61672A5-1D06-4298-A2AC-93E67F094E38}" sibTransId="{02A624F4-8E03-4BC3-9174-51511646C314}"/>
    <dgm:cxn modelId="{2A41D5C5-B193-4E3E-8A58-D3A32F2912E9}" type="presParOf" srcId="{9F41C473-4D6A-4C47-9285-B49D52D2393F}" destId="{A78E12EA-191C-49C1-9B38-E1AE58778348}" srcOrd="0" destOrd="0" presId="urn:microsoft.com/office/officeart/2005/8/layout/hierarchy1"/>
    <dgm:cxn modelId="{3A2CFFA7-8548-4FDB-B5F8-FAE6C7324BDD}" type="presParOf" srcId="{A78E12EA-191C-49C1-9B38-E1AE58778348}" destId="{9002B465-797A-4BAD-A32B-E646124F7409}" srcOrd="0" destOrd="0" presId="urn:microsoft.com/office/officeart/2005/8/layout/hierarchy1"/>
    <dgm:cxn modelId="{6E85589F-C4A8-44DB-AB52-CC8BD2FDA49C}" type="presParOf" srcId="{9002B465-797A-4BAD-A32B-E646124F7409}" destId="{0EB9D013-D92C-4762-8290-6F1CB412BFC2}" srcOrd="0" destOrd="0" presId="urn:microsoft.com/office/officeart/2005/8/layout/hierarchy1"/>
    <dgm:cxn modelId="{76C0F71F-9E11-48F2-97A0-F87CA6BAB993}" type="presParOf" srcId="{9002B465-797A-4BAD-A32B-E646124F7409}" destId="{8E6DE64E-A531-427D-B1E3-AC56A7829DD5}" srcOrd="1" destOrd="0" presId="urn:microsoft.com/office/officeart/2005/8/layout/hierarchy1"/>
    <dgm:cxn modelId="{3238005C-05C0-438D-8D54-936691351946}" type="presParOf" srcId="{A78E12EA-191C-49C1-9B38-E1AE58778348}" destId="{D1710F33-292E-4E40-92DB-23549026A20B}" srcOrd="1" destOrd="0" presId="urn:microsoft.com/office/officeart/2005/8/layout/hierarchy1"/>
    <dgm:cxn modelId="{6DBF49BB-72C2-457A-9D82-75CB6095F59E}" type="presParOf" srcId="{D1710F33-292E-4E40-92DB-23549026A20B}" destId="{50FDD61A-C31B-4D73-96E5-7BA2B695E6D2}" srcOrd="0" destOrd="0" presId="urn:microsoft.com/office/officeart/2005/8/layout/hierarchy1"/>
    <dgm:cxn modelId="{055260DA-3A1C-4190-9470-424B4732B05A}" type="presParOf" srcId="{D1710F33-292E-4E40-92DB-23549026A20B}" destId="{B0F54BD9-DC50-4E05-9C8C-558FD3E7ADC2}" srcOrd="1" destOrd="0" presId="urn:microsoft.com/office/officeart/2005/8/layout/hierarchy1"/>
    <dgm:cxn modelId="{E0C4BE60-654B-4EBC-9912-26F51454B35F}" type="presParOf" srcId="{B0F54BD9-DC50-4E05-9C8C-558FD3E7ADC2}" destId="{8F1959BC-40B1-450F-8177-3199F560F5DC}" srcOrd="0" destOrd="0" presId="urn:microsoft.com/office/officeart/2005/8/layout/hierarchy1"/>
    <dgm:cxn modelId="{26D18D54-1EB4-4A76-A62C-68E77DD91AF1}" type="presParOf" srcId="{8F1959BC-40B1-450F-8177-3199F560F5DC}" destId="{085D29E7-1597-4596-B346-8D51D765B511}" srcOrd="0" destOrd="0" presId="urn:microsoft.com/office/officeart/2005/8/layout/hierarchy1"/>
    <dgm:cxn modelId="{7831C51B-8468-4AAF-9F64-5939E1CDFA67}" type="presParOf" srcId="{8F1959BC-40B1-450F-8177-3199F560F5DC}" destId="{9A431BDE-C2AF-48CE-BBE3-69F8DC7D4F6A}" srcOrd="1" destOrd="0" presId="urn:microsoft.com/office/officeart/2005/8/layout/hierarchy1"/>
    <dgm:cxn modelId="{B90E1183-5332-48AD-9819-E909F27D6ED3}" type="presParOf" srcId="{B0F54BD9-DC50-4E05-9C8C-558FD3E7ADC2}" destId="{BF0070B4-164F-4DD4-A299-F7DA1ACEF58E}" srcOrd="1" destOrd="0" presId="urn:microsoft.com/office/officeart/2005/8/layout/hierarchy1"/>
    <dgm:cxn modelId="{D316B22F-4369-4A0B-81E1-2F0729B6F348}" type="presParOf" srcId="{D1710F33-292E-4E40-92DB-23549026A20B}" destId="{C591788A-7D4F-4E7D-9824-19ADF10FF8AE}" srcOrd="2" destOrd="0" presId="urn:microsoft.com/office/officeart/2005/8/layout/hierarchy1"/>
    <dgm:cxn modelId="{18414AFB-B03B-432B-BDD2-1ABC01A66A05}" type="presParOf" srcId="{D1710F33-292E-4E40-92DB-23549026A20B}" destId="{03022124-940E-40DB-BE96-141B1A0DB5D4}" srcOrd="3" destOrd="0" presId="urn:microsoft.com/office/officeart/2005/8/layout/hierarchy1"/>
    <dgm:cxn modelId="{B458D37E-DE49-4259-AB82-DA5EFB352AA5}" type="presParOf" srcId="{03022124-940E-40DB-BE96-141B1A0DB5D4}" destId="{EE7D1F80-B4F0-46A5-AB1D-4340F25FE9B8}" srcOrd="0" destOrd="0" presId="urn:microsoft.com/office/officeart/2005/8/layout/hierarchy1"/>
    <dgm:cxn modelId="{BA7A37B9-4E39-4132-91AC-3E96A5323CA4}" type="presParOf" srcId="{EE7D1F80-B4F0-46A5-AB1D-4340F25FE9B8}" destId="{E67F4CC7-FE92-4D99-A7FB-8B98A8362509}" srcOrd="0" destOrd="0" presId="urn:microsoft.com/office/officeart/2005/8/layout/hierarchy1"/>
    <dgm:cxn modelId="{05C10CE5-E670-47CF-8D1D-1EF3AD37F136}" type="presParOf" srcId="{EE7D1F80-B4F0-46A5-AB1D-4340F25FE9B8}" destId="{E246A3DA-55D1-4B1E-8F49-E0B89BDF21BA}" srcOrd="1" destOrd="0" presId="urn:microsoft.com/office/officeart/2005/8/layout/hierarchy1"/>
    <dgm:cxn modelId="{61F32192-95C4-4D61-A488-88EDF0DF01E0}" type="presParOf" srcId="{03022124-940E-40DB-BE96-141B1A0DB5D4}" destId="{5766B5CB-F1E8-4EE4-A162-DB8781DEE695}" srcOrd="1" destOrd="0" presId="urn:microsoft.com/office/officeart/2005/8/layout/hierarchy1"/>
    <dgm:cxn modelId="{8306F8C3-E7B3-48C3-8A46-2B888E1DB8C7}" type="presParOf" srcId="{D1710F33-292E-4E40-92DB-23549026A20B}" destId="{526BE395-26A4-4BB9-AE75-81AB8EEAB39D}" srcOrd="4" destOrd="0" presId="urn:microsoft.com/office/officeart/2005/8/layout/hierarchy1"/>
    <dgm:cxn modelId="{2499F0A3-F296-4E30-BD73-FDF347061F14}" type="presParOf" srcId="{D1710F33-292E-4E40-92DB-23549026A20B}" destId="{81FD2074-5EDA-47DC-98B8-54301C83D679}" srcOrd="5" destOrd="0" presId="urn:microsoft.com/office/officeart/2005/8/layout/hierarchy1"/>
    <dgm:cxn modelId="{A7861645-82E7-4ADE-AC3B-E0C73165B4B7}" type="presParOf" srcId="{81FD2074-5EDA-47DC-98B8-54301C83D679}" destId="{C6F57378-2834-469A-8623-D39844D59F89}" srcOrd="0" destOrd="0" presId="urn:microsoft.com/office/officeart/2005/8/layout/hierarchy1"/>
    <dgm:cxn modelId="{33E2F32D-26E0-4057-99B7-BED42E07DFEB}" type="presParOf" srcId="{C6F57378-2834-469A-8623-D39844D59F89}" destId="{7C6EDB6E-3FDF-4F02-A1EF-69C3B61F6B8D}" srcOrd="0" destOrd="0" presId="urn:microsoft.com/office/officeart/2005/8/layout/hierarchy1"/>
    <dgm:cxn modelId="{6057B0E5-DE47-4A64-ABE7-C697245BEF9E}" type="presParOf" srcId="{C6F57378-2834-469A-8623-D39844D59F89}" destId="{69D758EB-13B7-424A-B7DC-4A2846A41844}" srcOrd="1" destOrd="0" presId="urn:microsoft.com/office/officeart/2005/8/layout/hierarchy1"/>
    <dgm:cxn modelId="{A2A6DC5F-2B7D-4FB6-AAFC-84F3CC0E50FA}" type="presParOf" srcId="{81FD2074-5EDA-47DC-98B8-54301C83D679}" destId="{B9DC4336-7624-4F7F-98B3-E0912647AE5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34847-264B-4F4F-AA98-5C660321D12D}">
      <dsp:nvSpPr>
        <dsp:cNvPr id="0" name=""/>
        <dsp:cNvSpPr/>
      </dsp:nvSpPr>
      <dsp:spPr>
        <a:xfrm>
          <a:off x="3580208" y="1276561"/>
          <a:ext cx="191691" cy="979964"/>
        </a:xfrm>
        <a:custGeom>
          <a:avLst/>
          <a:gdLst/>
          <a:ahLst/>
          <a:cxnLst/>
          <a:rect l="0" t="0" r="0" b="0"/>
          <a:pathLst>
            <a:path>
              <a:moveTo>
                <a:pt x="191691" y="0"/>
              </a:moveTo>
              <a:lnTo>
                <a:pt x="191691" y="979964"/>
              </a:lnTo>
              <a:lnTo>
                <a:pt x="0" y="9799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C450AF-504A-47BA-9085-BB5DB4006EDD}">
      <dsp:nvSpPr>
        <dsp:cNvPr id="0" name=""/>
        <dsp:cNvSpPr/>
      </dsp:nvSpPr>
      <dsp:spPr>
        <a:xfrm>
          <a:off x="3771900" y="1276561"/>
          <a:ext cx="2524665" cy="1959929"/>
        </a:xfrm>
        <a:custGeom>
          <a:avLst/>
          <a:gdLst/>
          <a:ahLst/>
          <a:cxnLst/>
          <a:rect l="0" t="0" r="0" b="0"/>
          <a:pathLst>
            <a:path>
              <a:moveTo>
                <a:pt x="0" y="0"/>
              </a:moveTo>
              <a:lnTo>
                <a:pt x="0" y="1768238"/>
              </a:lnTo>
              <a:lnTo>
                <a:pt x="2524665" y="1768238"/>
              </a:lnTo>
              <a:lnTo>
                <a:pt x="2524665" y="195992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DE8007-1F5D-4505-81C3-FBDBAFC4D32A}">
      <dsp:nvSpPr>
        <dsp:cNvPr id="0" name=""/>
        <dsp:cNvSpPr/>
      </dsp:nvSpPr>
      <dsp:spPr>
        <a:xfrm>
          <a:off x="3470843" y="1276561"/>
          <a:ext cx="301056" cy="1959929"/>
        </a:xfrm>
        <a:custGeom>
          <a:avLst/>
          <a:gdLst/>
          <a:ahLst/>
          <a:cxnLst/>
          <a:rect l="0" t="0" r="0" b="0"/>
          <a:pathLst>
            <a:path>
              <a:moveTo>
                <a:pt x="301056" y="0"/>
              </a:moveTo>
              <a:lnTo>
                <a:pt x="301056" y="1768238"/>
              </a:lnTo>
              <a:lnTo>
                <a:pt x="0" y="1768238"/>
              </a:lnTo>
              <a:lnTo>
                <a:pt x="0" y="195992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0C8B99-1E04-4029-A5D1-5305D08320C8}">
      <dsp:nvSpPr>
        <dsp:cNvPr id="0" name=""/>
        <dsp:cNvSpPr/>
      </dsp:nvSpPr>
      <dsp:spPr>
        <a:xfrm>
          <a:off x="1046141" y="1276561"/>
          <a:ext cx="2725758" cy="1959929"/>
        </a:xfrm>
        <a:custGeom>
          <a:avLst/>
          <a:gdLst/>
          <a:ahLst/>
          <a:cxnLst/>
          <a:rect l="0" t="0" r="0" b="0"/>
          <a:pathLst>
            <a:path>
              <a:moveTo>
                <a:pt x="2725758" y="0"/>
              </a:moveTo>
              <a:lnTo>
                <a:pt x="2725758" y="1768238"/>
              </a:lnTo>
              <a:lnTo>
                <a:pt x="0" y="1768238"/>
              </a:lnTo>
              <a:lnTo>
                <a:pt x="0" y="195992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1BA087-62EA-40CC-98C8-2D1392AFEC44}">
      <dsp:nvSpPr>
        <dsp:cNvPr id="0" name=""/>
        <dsp:cNvSpPr/>
      </dsp:nvSpPr>
      <dsp:spPr>
        <a:xfrm>
          <a:off x="2799326" y="190886"/>
          <a:ext cx="1945147" cy="108567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15928" numCol="1" spcCol="1270" anchor="ctr" anchorCtr="0">
          <a:noAutofit/>
        </a:bodyPr>
        <a:lstStyle/>
        <a:p>
          <a:pPr lvl="0" algn="ctr" defTabSz="1066800">
            <a:lnSpc>
              <a:spcPct val="90000"/>
            </a:lnSpc>
            <a:spcBef>
              <a:spcPct val="0"/>
            </a:spcBef>
            <a:spcAft>
              <a:spcPct val="35000"/>
            </a:spcAft>
          </a:pPr>
          <a:r>
            <a:rPr lang="en-US" sz="2400" kern="1200" smtClean="0">
              <a:solidFill>
                <a:schemeClr val="tx1"/>
              </a:solidFill>
              <a:latin typeface="Constantia" pitchFamily="18" charset="0"/>
            </a:rPr>
            <a:t>Mạch khuếch đại công suất</a:t>
          </a:r>
          <a:endParaRPr lang="en-US" sz="2400" kern="1200">
            <a:solidFill>
              <a:schemeClr val="tx1"/>
            </a:solidFill>
            <a:latin typeface="Constantia" pitchFamily="18" charset="0"/>
          </a:endParaRPr>
        </a:p>
      </dsp:txBody>
      <dsp:txXfrm>
        <a:off x="2799326" y="190886"/>
        <a:ext cx="1945147" cy="1085674"/>
      </dsp:txXfrm>
    </dsp:sp>
    <dsp:sp modelId="{0880AC8B-0474-4BFC-A7E9-1889D5F18C7C}">
      <dsp:nvSpPr>
        <dsp:cNvPr id="0" name=""/>
        <dsp:cNvSpPr/>
      </dsp:nvSpPr>
      <dsp:spPr>
        <a:xfrm>
          <a:off x="3048002" y="1066799"/>
          <a:ext cx="1428050" cy="273844"/>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a:lnSpc>
              <a:spcPct val="90000"/>
            </a:lnSpc>
            <a:spcBef>
              <a:spcPct val="0"/>
            </a:spcBef>
            <a:spcAft>
              <a:spcPct val="35000"/>
            </a:spcAft>
          </a:pPr>
          <a:endParaRPr lang="en-US" sz="1900" kern="1200"/>
        </a:p>
      </dsp:txBody>
      <dsp:txXfrm>
        <a:off x="3048002" y="1066799"/>
        <a:ext cx="1428050" cy="273844"/>
      </dsp:txXfrm>
    </dsp:sp>
    <dsp:sp modelId="{DF8AC19F-6DBC-4131-87CF-342D8DEECBCC}">
      <dsp:nvSpPr>
        <dsp:cNvPr id="0" name=""/>
        <dsp:cNvSpPr/>
      </dsp:nvSpPr>
      <dsp:spPr>
        <a:xfrm>
          <a:off x="79121" y="3236490"/>
          <a:ext cx="1934040" cy="129271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15928" numCol="1" spcCol="1270" anchor="ctr" anchorCtr="0">
          <a:noAutofit/>
        </a:bodyPr>
        <a:lstStyle/>
        <a:p>
          <a:pPr lvl="0" algn="ctr" defTabSz="1066800">
            <a:lnSpc>
              <a:spcPct val="90000"/>
            </a:lnSpc>
            <a:spcBef>
              <a:spcPct val="0"/>
            </a:spcBef>
            <a:spcAft>
              <a:spcPct val="35000"/>
            </a:spcAft>
          </a:pPr>
          <a:r>
            <a:rPr lang="en-US" sz="2400" kern="1200" smtClean="0">
              <a:latin typeface="Constantia" pitchFamily="18" charset="0"/>
            </a:rPr>
            <a:t>Mạch khuếch đại chế độ A</a:t>
          </a:r>
          <a:endParaRPr lang="en-US" sz="2400" kern="1200">
            <a:latin typeface="Constantia" pitchFamily="18" charset="0"/>
          </a:endParaRPr>
        </a:p>
      </dsp:txBody>
      <dsp:txXfrm>
        <a:off x="79121" y="3236490"/>
        <a:ext cx="1934040" cy="1292717"/>
      </dsp:txXfrm>
    </dsp:sp>
    <dsp:sp modelId="{D4BD7888-0A13-4F94-A998-1617AB79548B}">
      <dsp:nvSpPr>
        <dsp:cNvPr id="0" name=""/>
        <dsp:cNvSpPr/>
      </dsp:nvSpPr>
      <dsp:spPr>
        <a:xfrm>
          <a:off x="561770" y="4368531"/>
          <a:ext cx="1428050" cy="27384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7780" rIns="71120" bIns="17780" numCol="1" spcCol="1270" anchor="ctr" anchorCtr="0">
          <a:noAutofit/>
        </a:bodyPr>
        <a:lstStyle/>
        <a:p>
          <a:pPr lvl="0" algn="ctr" defTabSz="1244600">
            <a:lnSpc>
              <a:spcPct val="90000"/>
            </a:lnSpc>
            <a:spcBef>
              <a:spcPct val="0"/>
            </a:spcBef>
            <a:spcAft>
              <a:spcPct val="35000"/>
            </a:spcAft>
          </a:pPr>
          <a:r>
            <a:rPr lang="en-US" sz="2800" kern="1200" smtClean="0">
              <a:latin typeface="Constantia" pitchFamily="18" charset="0"/>
            </a:rPr>
            <a:t>3.2</a:t>
          </a:r>
          <a:endParaRPr lang="en-US" sz="2800" kern="1200">
            <a:latin typeface="Constantia" pitchFamily="18" charset="0"/>
          </a:endParaRPr>
        </a:p>
      </dsp:txBody>
      <dsp:txXfrm>
        <a:off x="561770" y="4368531"/>
        <a:ext cx="1428050" cy="273844"/>
      </dsp:txXfrm>
    </dsp:sp>
    <dsp:sp modelId="{78329C42-F687-40E3-AB5A-9A967346253D}">
      <dsp:nvSpPr>
        <dsp:cNvPr id="0" name=""/>
        <dsp:cNvSpPr/>
      </dsp:nvSpPr>
      <dsp:spPr>
        <a:xfrm>
          <a:off x="2296581" y="3236490"/>
          <a:ext cx="2348524" cy="129702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15928" numCol="1" spcCol="1270" anchor="ctr" anchorCtr="0">
          <a:noAutofit/>
        </a:bodyPr>
        <a:lstStyle/>
        <a:p>
          <a:pPr lvl="0" algn="ctr" defTabSz="1066800">
            <a:lnSpc>
              <a:spcPct val="90000"/>
            </a:lnSpc>
            <a:spcBef>
              <a:spcPct val="0"/>
            </a:spcBef>
            <a:spcAft>
              <a:spcPct val="35000"/>
            </a:spcAft>
          </a:pPr>
          <a:r>
            <a:rPr lang="en-US" sz="2400" kern="1200" smtClean="0">
              <a:latin typeface="Constantia" pitchFamily="18" charset="0"/>
            </a:rPr>
            <a:t>Mạch khuếch đại chế độ B và AB</a:t>
          </a:r>
          <a:endParaRPr lang="en-US" sz="2400" kern="1200">
            <a:latin typeface="Constantia" pitchFamily="18" charset="0"/>
          </a:endParaRPr>
        </a:p>
      </dsp:txBody>
      <dsp:txXfrm>
        <a:off x="2296581" y="3236490"/>
        <a:ext cx="2348524" cy="1297022"/>
      </dsp:txXfrm>
    </dsp:sp>
    <dsp:sp modelId="{BD617CEB-C708-443A-BD78-3488372F832B}">
      <dsp:nvSpPr>
        <dsp:cNvPr id="0" name=""/>
        <dsp:cNvSpPr/>
      </dsp:nvSpPr>
      <dsp:spPr>
        <a:xfrm>
          <a:off x="3210133" y="4368531"/>
          <a:ext cx="1428050" cy="27384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7780" rIns="71120" bIns="17780" numCol="1" spcCol="1270" anchor="ctr" anchorCtr="0">
          <a:noAutofit/>
        </a:bodyPr>
        <a:lstStyle/>
        <a:p>
          <a:pPr lvl="0" algn="ctr" defTabSz="1244600">
            <a:lnSpc>
              <a:spcPct val="90000"/>
            </a:lnSpc>
            <a:spcBef>
              <a:spcPct val="0"/>
            </a:spcBef>
            <a:spcAft>
              <a:spcPct val="35000"/>
            </a:spcAft>
          </a:pPr>
          <a:r>
            <a:rPr lang="en-US" sz="2800" kern="1200" smtClean="0">
              <a:latin typeface="Constantia" pitchFamily="18" charset="0"/>
            </a:rPr>
            <a:t>3.3</a:t>
          </a:r>
          <a:endParaRPr lang="en-US" sz="2800" kern="1200">
            <a:latin typeface="Constantia" pitchFamily="18" charset="0"/>
          </a:endParaRPr>
        </a:p>
      </dsp:txBody>
      <dsp:txXfrm>
        <a:off x="3210133" y="4368531"/>
        <a:ext cx="1428050" cy="273844"/>
      </dsp:txXfrm>
    </dsp:sp>
    <dsp:sp modelId="{37A2D273-A718-4186-963C-35D117DEB3DD}">
      <dsp:nvSpPr>
        <dsp:cNvPr id="0" name=""/>
        <dsp:cNvSpPr/>
      </dsp:nvSpPr>
      <dsp:spPr>
        <a:xfrm>
          <a:off x="5128451" y="3236490"/>
          <a:ext cx="2336227" cy="129479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15928" numCol="1" spcCol="1270" anchor="ctr" anchorCtr="0">
          <a:noAutofit/>
        </a:bodyPr>
        <a:lstStyle/>
        <a:p>
          <a:pPr lvl="0" algn="ctr" defTabSz="1066800">
            <a:lnSpc>
              <a:spcPct val="90000"/>
            </a:lnSpc>
            <a:spcBef>
              <a:spcPct val="0"/>
            </a:spcBef>
            <a:spcAft>
              <a:spcPct val="35000"/>
            </a:spcAft>
          </a:pPr>
          <a:r>
            <a:rPr lang="en-US" sz="2400" kern="1200" smtClean="0">
              <a:latin typeface="Constantia" pitchFamily="18" charset="0"/>
            </a:rPr>
            <a:t>Mạch khuếch đại chế độ C</a:t>
          </a:r>
          <a:endParaRPr lang="en-US" sz="2400" kern="1200">
            <a:latin typeface="Constantia" pitchFamily="18" charset="0"/>
          </a:endParaRPr>
        </a:p>
      </dsp:txBody>
      <dsp:txXfrm>
        <a:off x="5128451" y="3236490"/>
        <a:ext cx="2336227" cy="1294796"/>
      </dsp:txXfrm>
    </dsp:sp>
    <dsp:sp modelId="{35A354F9-61C0-499A-A53B-3F615D102F70}">
      <dsp:nvSpPr>
        <dsp:cNvPr id="0" name=""/>
        <dsp:cNvSpPr/>
      </dsp:nvSpPr>
      <dsp:spPr>
        <a:xfrm>
          <a:off x="6018990" y="4368529"/>
          <a:ext cx="1428050" cy="27384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7780" rIns="71120" bIns="17780" numCol="1" spcCol="1270" anchor="ctr" anchorCtr="0">
          <a:noAutofit/>
        </a:bodyPr>
        <a:lstStyle/>
        <a:p>
          <a:pPr lvl="0" algn="ctr" defTabSz="1244600">
            <a:lnSpc>
              <a:spcPct val="90000"/>
            </a:lnSpc>
            <a:spcBef>
              <a:spcPct val="0"/>
            </a:spcBef>
            <a:spcAft>
              <a:spcPct val="35000"/>
            </a:spcAft>
          </a:pPr>
          <a:r>
            <a:rPr lang="en-US" sz="2800" kern="1200" smtClean="0">
              <a:latin typeface="Constantia" pitchFamily="18" charset="0"/>
            </a:rPr>
            <a:t>3.4</a:t>
          </a:r>
          <a:endParaRPr lang="en-US" sz="2800" kern="1200">
            <a:latin typeface="Constantia" pitchFamily="18" charset="0"/>
          </a:endParaRPr>
        </a:p>
      </dsp:txBody>
      <dsp:txXfrm>
        <a:off x="6018990" y="4368529"/>
        <a:ext cx="1428050" cy="273844"/>
      </dsp:txXfrm>
    </dsp:sp>
    <dsp:sp modelId="{9B2816DE-C203-4DC5-B91B-521FC9D6C862}">
      <dsp:nvSpPr>
        <dsp:cNvPr id="0" name=""/>
        <dsp:cNvSpPr/>
      </dsp:nvSpPr>
      <dsp:spPr>
        <a:xfrm>
          <a:off x="1373473" y="1659943"/>
          <a:ext cx="2206734" cy="11931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15928" numCol="1" spcCol="1270" anchor="ctr" anchorCtr="0">
          <a:noAutofit/>
        </a:bodyPr>
        <a:lstStyle/>
        <a:p>
          <a:pPr lvl="0" algn="ctr" defTabSz="1066800">
            <a:lnSpc>
              <a:spcPct val="90000"/>
            </a:lnSpc>
            <a:spcBef>
              <a:spcPct val="0"/>
            </a:spcBef>
            <a:spcAft>
              <a:spcPct val="35000"/>
            </a:spcAft>
          </a:pPr>
          <a:r>
            <a:rPr lang="en-US" sz="2400" kern="1200" smtClean="0">
              <a:latin typeface="Constantia" pitchFamily="18" charset="0"/>
            </a:rPr>
            <a:t>Định nghĩa và phân loại</a:t>
          </a:r>
          <a:endParaRPr lang="en-US" sz="2400" kern="1200">
            <a:latin typeface="Constantia" pitchFamily="18" charset="0"/>
          </a:endParaRPr>
        </a:p>
      </dsp:txBody>
      <dsp:txXfrm>
        <a:off x="1373473" y="1659943"/>
        <a:ext cx="2206734" cy="1193164"/>
      </dsp:txXfrm>
    </dsp:sp>
    <dsp:sp modelId="{987F78EA-0F9F-469E-96B2-ABA6DE288873}">
      <dsp:nvSpPr>
        <dsp:cNvPr id="0" name=""/>
        <dsp:cNvSpPr/>
      </dsp:nvSpPr>
      <dsp:spPr>
        <a:xfrm>
          <a:off x="2123194" y="2683212"/>
          <a:ext cx="1428050" cy="27384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7780" rIns="71120" bIns="17780" numCol="1" spcCol="1270" anchor="ctr" anchorCtr="0">
          <a:noAutofit/>
        </a:bodyPr>
        <a:lstStyle/>
        <a:p>
          <a:pPr lvl="0" algn="ctr" defTabSz="1244600">
            <a:lnSpc>
              <a:spcPct val="90000"/>
            </a:lnSpc>
            <a:spcBef>
              <a:spcPct val="0"/>
            </a:spcBef>
            <a:spcAft>
              <a:spcPct val="35000"/>
            </a:spcAft>
          </a:pPr>
          <a:r>
            <a:rPr lang="en-US" sz="2800" kern="1200" smtClean="0">
              <a:latin typeface="Constantia" pitchFamily="18" charset="0"/>
            </a:rPr>
            <a:t>3.1</a:t>
          </a:r>
          <a:endParaRPr lang="en-US" sz="2800" kern="1200">
            <a:latin typeface="Constantia" pitchFamily="18" charset="0"/>
          </a:endParaRPr>
        </a:p>
      </dsp:txBody>
      <dsp:txXfrm>
        <a:off x="2123194" y="2683212"/>
        <a:ext cx="1428050" cy="273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6BE395-26A4-4BB9-AE75-81AB8EEAB39D}">
      <dsp:nvSpPr>
        <dsp:cNvPr id="0" name=""/>
        <dsp:cNvSpPr/>
      </dsp:nvSpPr>
      <dsp:spPr>
        <a:xfrm>
          <a:off x="3258666" y="1696177"/>
          <a:ext cx="2326078" cy="492790"/>
        </a:xfrm>
        <a:custGeom>
          <a:avLst/>
          <a:gdLst/>
          <a:ahLst/>
          <a:cxnLst/>
          <a:rect l="0" t="0" r="0" b="0"/>
          <a:pathLst>
            <a:path>
              <a:moveTo>
                <a:pt x="0" y="0"/>
              </a:moveTo>
              <a:lnTo>
                <a:pt x="0" y="335822"/>
              </a:lnTo>
              <a:lnTo>
                <a:pt x="2326078" y="335822"/>
              </a:lnTo>
              <a:lnTo>
                <a:pt x="2326078" y="4927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91788A-7D4F-4E7D-9824-19ADF10FF8AE}">
      <dsp:nvSpPr>
        <dsp:cNvPr id="0" name=""/>
        <dsp:cNvSpPr/>
      </dsp:nvSpPr>
      <dsp:spPr>
        <a:xfrm>
          <a:off x="3212946" y="1696177"/>
          <a:ext cx="91440" cy="492790"/>
        </a:xfrm>
        <a:custGeom>
          <a:avLst/>
          <a:gdLst/>
          <a:ahLst/>
          <a:cxnLst/>
          <a:rect l="0" t="0" r="0" b="0"/>
          <a:pathLst>
            <a:path>
              <a:moveTo>
                <a:pt x="45720" y="0"/>
              </a:moveTo>
              <a:lnTo>
                <a:pt x="45720" y="335822"/>
              </a:lnTo>
              <a:lnTo>
                <a:pt x="99958" y="335822"/>
              </a:lnTo>
              <a:lnTo>
                <a:pt x="99958" y="4927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FDD61A-C31B-4D73-96E5-7BA2B695E6D2}">
      <dsp:nvSpPr>
        <dsp:cNvPr id="0" name=""/>
        <dsp:cNvSpPr/>
      </dsp:nvSpPr>
      <dsp:spPr>
        <a:xfrm>
          <a:off x="986825" y="1696177"/>
          <a:ext cx="2271840" cy="492790"/>
        </a:xfrm>
        <a:custGeom>
          <a:avLst/>
          <a:gdLst/>
          <a:ahLst/>
          <a:cxnLst/>
          <a:rect l="0" t="0" r="0" b="0"/>
          <a:pathLst>
            <a:path>
              <a:moveTo>
                <a:pt x="2271840" y="0"/>
              </a:moveTo>
              <a:lnTo>
                <a:pt x="2271840" y="335822"/>
              </a:lnTo>
              <a:lnTo>
                <a:pt x="0" y="335822"/>
              </a:lnTo>
              <a:lnTo>
                <a:pt x="0" y="4927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B9D013-D92C-4762-8290-6F1CB412BFC2}">
      <dsp:nvSpPr>
        <dsp:cNvPr id="0" name=""/>
        <dsp:cNvSpPr/>
      </dsp:nvSpPr>
      <dsp:spPr>
        <a:xfrm>
          <a:off x="1376831" y="620228"/>
          <a:ext cx="3763670" cy="10759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6DE64E-A531-427D-B1E3-AC56A7829DD5}">
      <dsp:nvSpPr>
        <dsp:cNvPr id="0" name=""/>
        <dsp:cNvSpPr/>
      </dsp:nvSpPr>
      <dsp:spPr>
        <a:xfrm>
          <a:off x="1565098" y="799082"/>
          <a:ext cx="3763670" cy="107594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latin typeface="Constantia" pitchFamily="18" charset="0"/>
            </a:rPr>
            <a:t>Mạch khuếch đại đẩy kéo</a:t>
          </a:r>
          <a:endParaRPr lang="en-US" sz="2800" kern="1200">
            <a:latin typeface="Constantia" pitchFamily="18" charset="0"/>
          </a:endParaRPr>
        </a:p>
      </dsp:txBody>
      <dsp:txXfrm>
        <a:off x="1596611" y="830595"/>
        <a:ext cx="3700644" cy="1012923"/>
      </dsp:txXfrm>
    </dsp:sp>
    <dsp:sp modelId="{085D29E7-1597-4596-B346-8D51D765B511}">
      <dsp:nvSpPr>
        <dsp:cNvPr id="0" name=""/>
        <dsp:cNvSpPr/>
      </dsp:nvSpPr>
      <dsp:spPr>
        <a:xfrm>
          <a:off x="3390" y="2188968"/>
          <a:ext cx="1966869" cy="10759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431BDE-C2AF-48CE-BBE3-69F8DC7D4F6A}">
      <dsp:nvSpPr>
        <dsp:cNvPr id="0" name=""/>
        <dsp:cNvSpPr/>
      </dsp:nvSpPr>
      <dsp:spPr>
        <a:xfrm>
          <a:off x="191658" y="2367822"/>
          <a:ext cx="1966869" cy="107594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smtClean="0">
              <a:latin typeface="Constantia" pitchFamily="18" charset="0"/>
            </a:rPr>
            <a:t>Dùng nguồn đối xứng</a:t>
          </a:r>
          <a:endParaRPr lang="en-US" sz="2400" kern="1200">
            <a:latin typeface="Constantia" pitchFamily="18" charset="0"/>
          </a:endParaRPr>
        </a:p>
      </dsp:txBody>
      <dsp:txXfrm>
        <a:off x="223171" y="2399335"/>
        <a:ext cx="1903843" cy="1012923"/>
      </dsp:txXfrm>
    </dsp:sp>
    <dsp:sp modelId="{E67F4CC7-FE92-4D99-A7FB-8B98A8362509}">
      <dsp:nvSpPr>
        <dsp:cNvPr id="0" name=""/>
        <dsp:cNvSpPr/>
      </dsp:nvSpPr>
      <dsp:spPr>
        <a:xfrm>
          <a:off x="2346795" y="2188968"/>
          <a:ext cx="1932218" cy="10759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46A3DA-55D1-4B1E-8F49-E0B89BDF21BA}">
      <dsp:nvSpPr>
        <dsp:cNvPr id="0" name=""/>
        <dsp:cNvSpPr/>
      </dsp:nvSpPr>
      <dsp:spPr>
        <a:xfrm>
          <a:off x="2535062" y="2367822"/>
          <a:ext cx="1932218" cy="107594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smtClean="0">
              <a:latin typeface="Constantia" pitchFamily="18" charset="0"/>
            </a:rPr>
            <a:t>Dùng biến áp</a:t>
          </a:r>
          <a:endParaRPr lang="en-US" sz="2400" kern="1200">
            <a:latin typeface="Constantia" pitchFamily="18" charset="0"/>
          </a:endParaRPr>
        </a:p>
      </dsp:txBody>
      <dsp:txXfrm>
        <a:off x="2566575" y="2399335"/>
        <a:ext cx="1869192" cy="1012923"/>
      </dsp:txXfrm>
    </dsp:sp>
    <dsp:sp modelId="{7C6EDB6E-3FDF-4F02-A1EF-69C3B61F6B8D}">
      <dsp:nvSpPr>
        <dsp:cNvPr id="0" name=""/>
        <dsp:cNvSpPr/>
      </dsp:nvSpPr>
      <dsp:spPr>
        <a:xfrm>
          <a:off x="4655548" y="2188968"/>
          <a:ext cx="1858393" cy="10759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D758EB-13B7-424A-B7DC-4A2846A41844}">
      <dsp:nvSpPr>
        <dsp:cNvPr id="0" name=""/>
        <dsp:cNvSpPr/>
      </dsp:nvSpPr>
      <dsp:spPr>
        <a:xfrm>
          <a:off x="4843816" y="2367822"/>
          <a:ext cx="1858393" cy="107594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smtClean="0">
              <a:latin typeface="Constantia" pitchFamily="18" charset="0"/>
            </a:rPr>
            <a:t>Dùng nguồn đơn</a:t>
          </a:r>
          <a:endParaRPr lang="en-US" sz="2400" kern="1200">
            <a:latin typeface="Constantia" pitchFamily="18" charset="0"/>
          </a:endParaRPr>
        </a:p>
      </dsp:txBody>
      <dsp:txXfrm>
        <a:off x="4875329" y="2399335"/>
        <a:ext cx="1795367" cy="1012923"/>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wmf"/><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024737-346D-4C34-8944-1FBE4C88B8D7}" type="datetimeFigureOut">
              <a:rPr lang="en-US" smtClean="0"/>
              <a:t>2/17/2017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1909EB-3FF1-47BD-992E-C5BDD0ADFD68}" type="slidenum">
              <a:rPr lang="en-US" smtClean="0"/>
              <a:t>‹#›</a:t>
            </a:fld>
            <a:endParaRPr lang="en-US"/>
          </a:p>
        </p:txBody>
      </p:sp>
    </p:spTree>
    <p:extLst>
      <p:ext uri="{BB962C8B-B14F-4D97-AF65-F5344CB8AC3E}">
        <p14:creationId xmlns:p14="http://schemas.microsoft.com/office/powerpoint/2010/main" val="4146384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1909EB-3FF1-47BD-992E-C5BDD0ADFD68}" type="slidenum">
              <a:rPr lang="en-US" smtClean="0"/>
              <a:t>24</a:t>
            </a:fld>
            <a:endParaRPr lang="en-US"/>
          </a:p>
        </p:txBody>
      </p:sp>
    </p:spTree>
    <p:extLst>
      <p:ext uri="{BB962C8B-B14F-4D97-AF65-F5344CB8AC3E}">
        <p14:creationId xmlns:p14="http://schemas.microsoft.com/office/powerpoint/2010/main" val="2579411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1CCBF93A-F6C3-4267-A9E4-4AC0CC1BE688}" type="datetimeFigureOut">
              <a:rPr lang="en-US" smtClean="0"/>
              <a:pPr/>
              <a:t>2/17/2017</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5B4F6CA7-94EB-4050-90C1-1FB990280974}"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CCBF93A-F6C3-4267-A9E4-4AC0CC1BE688}" type="datetimeFigureOut">
              <a:rPr lang="en-US" smtClean="0"/>
              <a:pPr/>
              <a:t>2/17/2017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4F6CA7-94EB-4050-90C1-1FB99028097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CCBF93A-F6C3-4267-A9E4-4AC0CC1BE688}" type="datetimeFigureOut">
              <a:rPr lang="en-US" smtClean="0"/>
              <a:pPr/>
              <a:t>2/17/2017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4F6CA7-94EB-4050-90C1-1FB99028097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1CCBF93A-F6C3-4267-A9E4-4AC0CC1BE688}" type="datetimeFigureOut">
              <a:rPr lang="en-US" smtClean="0"/>
              <a:pPr/>
              <a:t>2/17/2017</a:t>
            </a:fld>
            <a:endParaRPr lang="en-US"/>
          </a:p>
        </p:txBody>
      </p:sp>
      <p:sp>
        <p:nvSpPr>
          <p:cNvPr id="9" name="Slide Number Placeholder 8"/>
          <p:cNvSpPr>
            <a:spLocks noGrp="1"/>
          </p:cNvSpPr>
          <p:nvPr>
            <p:ph type="sldNum" sz="quarter" idx="15"/>
          </p:nvPr>
        </p:nvSpPr>
        <p:spPr/>
        <p:txBody>
          <a:bodyPr rtlCol="0"/>
          <a:lstStyle/>
          <a:p>
            <a:fld id="{5B4F6CA7-94EB-4050-90C1-1FB990280974}"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1CCBF93A-F6C3-4267-A9E4-4AC0CC1BE688}" type="datetimeFigureOut">
              <a:rPr lang="en-US" smtClean="0"/>
              <a:pPr/>
              <a:t>2/17/2017</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5B4F6CA7-94EB-4050-90C1-1FB99028097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CCBF93A-F6C3-4267-A9E4-4AC0CC1BE688}" type="datetimeFigureOut">
              <a:rPr lang="en-US" smtClean="0"/>
              <a:pPr/>
              <a:t>2/17/2017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4F6CA7-94EB-4050-90C1-1FB990280974}"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1CCBF93A-F6C3-4267-A9E4-4AC0CC1BE688}" type="datetimeFigureOut">
              <a:rPr lang="en-US" smtClean="0"/>
              <a:pPr/>
              <a:t>2/17/2017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4F6CA7-94EB-4050-90C1-1FB990280974}"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1CCBF93A-F6C3-4267-A9E4-4AC0CC1BE688}" type="datetimeFigureOut">
              <a:rPr lang="en-US" smtClean="0"/>
              <a:pPr/>
              <a:t>2/17/2017</a:t>
            </a:fld>
            <a:endParaRPr lang="en-US"/>
          </a:p>
        </p:txBody>
      </p:sp>
      <p:sp>
        <p:nvSpPr>
          <p:cNvPr id="7" name="Slide Number Placeholder 6"/>
          <p:cNvSpPr>
            <a:spLocks noGrp="1"/>
          </p:cNvSpPr>
          <p:nvPr>
            <p:ph type="sldNum" sz="quarter" idx="11"/>
          </p:nvPr>
        </p:nvSpPr>
        <p:spPr/>
        <p:txBody>
          <a:bodyPr rtlCol="0"/>
          <a:lstStyle/>
          <a:p>
            <a:fld id="{5B4F6CA7-94EB-4050-90C1-1FB990280974}"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CBF93A-F6C3-4267-A9E4-4AC0CC1BE688}" type="datetimeFigureOut">
              <a:rPr lang="en-US" smtClean="0"/>
              <a:pPr/>
              <a:t>2/17/2017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4F6CA7-94EB-4050-90C1-1FB99028097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1CCBF93A-F6C3-4267-A9E4-4AC0CC1BE688}" type="datetimeFigureOut">
              <a:rPr lang="en-US" smtClean="0"/>
              <a:pPr/>
              <a:t>2/17/2017</a:t>
            </a:fld>
            <a:endParaRPr lang="en-US"/>
          </a:p>
        </p:txBody>
      </p:sp>
      <p:sp>
        <p:nvSpPr>
          <p:cNvPr id="22" name="Slide Number Placeholder 21"/>
          <p:cNvSpPr>
            <a:spLocks noGrp="1"/>
          </p:cNvSpPr>
          <p:nvPr>
            <p:ph type="sldNum" sz="quarter" idx="15"/>
          </p:nvPr>
        </p:nvSpPr>
        <p:spPr/>
        <p:txBody>
          <a:bodyPr rtlCol="0"/>
          <a:lstStyle/>
          <a:p>
            <a:fld id="{5B4F6CA7-94EB-4050-90C1-1FB990280974}"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1CCBF93A-F6C3-4267-A9E4-4AC0CC1BE688}" type="datetimeFigureOut">
              <a:rPr lang="en-US" smtClean="0"/>
              <a:pPr/>
              <a:t>2/17/2017</a:t>
            </a:fld>
            <a:endParaRPr lang="en-US"/>
          </a:p>
        </p:txBody>
      </p:sp>
      <p:sp>
        <p:nvSpPr>
          <p:cNvPr id="18" name="Slide Number Placeholder 17"/>
          <p:cNvSpPr>
            <a:spLocks noGrp="1"/>
          </p:cNvSpPr>
          <p:nvPr>
            <p:ph type="sldNum" sz="quarter" idx="11"/>
          </p:nvPr>
        </p:nvSpPr>
        <p:spPr/>
        <p:txBody>
          <a:bodyPr rtlCol="0"/>
          <a:lstStyle/>
          <a:p>
            <a:fld id="{5B4F6CA7-94EB-4050-90C1-1FB990280974}"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1CCBF93A-F6C3-4267-A9E4-4AC0CC1BE688}" type="datetimeFigureOut">
              <a:rPr lang="en-US" smtClean="0"/>
              <a:pPr/>
              <a:t>2/17/2017</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5B4F6CA7-94EB-4050-90C1-1FB99028097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gif"/><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Microsoft_Visio_2003-2010_Drawing2.vsd"/><Relationship Id="rId7" Type="http://schemas.openxmlformats.org/officeDocument/2006/relationships/image" Target="../media/image32.png"/><Relationship Id="rId2" Type="http://schemas.openxmlformats.org/officeDocument/2006/relationships/slideLayout" Target="../slideLayouts/slideLayout5.xml"/><Relationship Id="rId1" Type="http://schemas.openxmlformats.org/officeDocument/2006/relationships/vmlDrawing" Target="../drawings/vmlDrawing3.vml"/><Relationship Id="rId5" Type="http://schemas.openxmlformats.org/officeDocument/2006/relationships/image" Target="../media/image2.gif"/><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Microsoft_Visio_2003-2010_Drawing3.vsd"/><Relationship Id="rId7" Type="http://schemas.openxmlformats.org/officeDocument/2006/relationships/image" Target="../media/image33.png"/><Relationship Id="rId2" Type="http://schemas.openxmlformats.org/officeDocument/2006/relationships/slideLayout" Target="../slideLayouts/slideLayout5.xml"/><Relationship Id="rId1" Type="http://schemas.openxmlformats.org/officeDocument/2006/relationships/vmlDrawing" Target="../drawings/vmlDrawing4.vml"/><Relationship Id="rId5" Type="http://schemas.openxmlformats.org/officeDocument/2006/relationships/image" Target="../media/image2.gif"/><Relationship Id="rId4" Type="http://schemas.openxmlformats.org/officeDocument/2006/relationships/image" Target="../media/image30.emf"/></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gif"/><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image" Target="../media/image32.emf"/><Relationship Id="rId4" Type="http://schemas.openxmlformats.org/officeDocument/2006/relationships/oleObject" Target="../embeddings/Microsoft_Visio_2003-2010_Drawing4.vsd"/></Relationships>
</file>

<file path=ppt/slides/_rels/slide23.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37.emf"/><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oleObject" Target="../embeddings/Microsoft_Visio_2003-2010_Drawing5.vsd"/><Relationship Id="rId5" Type="http://schemas.openxmlformats.org/officeDocument/2006/relationships/image" Target="../media/image36.wmf"/><Relationship Id="rId4"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package" Target="../embeddings/Microsoft_Visio_Drawing1.vsdx"/><Relationship Id="rId3" Type="http://schemas.openxmlformats.org/officeDocument/2006/relationships/image" Target="../media/image2.gif"/><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wmf"/><Relationship Id="rId4" Type="http://schemas.openxmlformats.org/officeDocument/2006/relationships/oleObject" Target="../embeddings/oleObject1.bin"/><Relationship Id="rId9"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15.e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14.emf"/><Relationship Id="rId5" Type="http://schemas.openxmlformats.org/officeDocument/2006/relationships/oleObject" Target="../embeddings/Microsoft_Visio_2003-2010_Drawing1.vsd"/><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1295400"/>
            <a:ext cx="7239000" cy="2580162"/>
          </a:xfrm>
        </p:spPr>
        <p:txBody>
          <a:bodyPr>
            <a:noAutofit/>
          </a:bodyPr>
          <a:lstStyle/>
          <a:p>
            <a:pPr lvl="1" algn="ctr" rtl="0">
              <a:spcBef>
                <a:spcPct val="0"/>
              </a:spcBef>
            </a:pPr>
            <a:r>
              <a:rPr lang="fr-CA" sz="4000" b="1" smtClean="0">
                <a:solidFill>
                  <a:srgbClr val="3C5790"/>
                </a:solidFill>
                <a:latin typeface="Constantia" pitchFamily="18" charset="0"/>
              </a:rPr>
              <a:t>Chương 3</a:t>
            </a:r>
            <a:br>
              <a:rPr lang="fr-CA" sz="4000" b="1" smtClean="0">
                <a:solidFill>
                  <a:srgbClr val="3C5790"/>
                </a:solidFill>
                <a:latin typeface="Constantia" pitchFamily="18" charset="0"/>
              </a:rPr>
            </a:br>
            <a:r>
              <a:rPr lang="en-US" sz="4000" b="1" smtClean="0">
                <a:solidFill>
                  <a:srgbClr val="3C5790"/>
                </a:solidFill>
                <a:latin typeface="Constantia" pitchFamily="18" charset="0"/>
              </a:rPr>
              <a:t>Mạch khuếch đại công suất</a:t>
            </a:r>
            <a:br>
              <a:rPr lang="en-US" sz="4000" b="1" smtClean="0">
                <a:solidFill>
                  <a:srgbClr val="3C5790"/>
                </a:solidFill>
                <a:latin typeface="Constantia" pitchFamily="18" charset="0"/>
              </a:rPr>
            </a:br>
            <a:endParaRPr lang="en-US" sz="4000" b="1">
              <a:latin typeface="Constantia"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04800" y="304800"/>
            <a:ext cx="8382000" cy="584775"/>
          </a:xfrm>
          <a:prstGeom prst="rect">
            <a:avLst/>
          </a:prstGeom>
        </p:spPr>
        <p:txBody>
          <a:bodyPr wrap="square">
            <a:spAutoFit/>
          </a:bodyPr>
          <a:lstStyle/>
          <a:p>
            <a:pPr algn="ctr"/>
            <a:r>
              <a:rPr lang="en-US" sz="3200" b="1" smtClean="0">
                <a:solidFill>
                  <a:schemeClr val="accent1">
                    <a:lumMod val="75000"/>
                  </a:schemeClr>
                </a:solidFill>
                <a:latin typeface="Constantia" pitchFamily="18" charset="0"/>
                <a:cs typeface="Times New Roman" pitchFamily="18" charset="0"/>
              </a:rPr>
              <a:t>3.2. Mạch khuếch đại công suất chế độ A</a:t>
            </a:r>
            <a:endParaRPr lang="vi-VN" sz="3200">
              <a:latin typeface="Constantia" pitchFamily="18" charset="0"/>
            </a:endParaRPr>
          </a:p>
        </p:txBody>
      </p:sp>
      <p:pic>
        <p:nvPicPr>
          <p:cNvPr id="18" name="Picture 17" descr="h10"/>
          <p:cNvPicPr>
            <a:picLocks noChangeAspect="1"/>
          </p:cNvPicPr>
          <p:nvPr/>
        </p:nvPicPr>
        <p:blipFill>
          <a:blip r:embed="rId2">
            <a:lum bright="-12000" contrast="40000"/>
            <a:extLst>
              <a:ext uri="{28A0092B-C50C-407E-A947-70E740481C1C}">
                <a14:useLocalDpi xmlns:a14="http://schemas.microsoft.com/office/drawing/2010/main" val="0"/>
              </a:ext>
            </a:extLst>
          </a:blip>
          <a:srcRect/>
          <a:stretch>
            <a:fillRect/>
          </a:stretch>
        </p:blipFill>
        <p:spPr bwMode="auto">
          <a:xfrm>
            <a:off x="533400" y="990600"/>
            <a:ext cx="7772400" cy="4436651"/>
          </a:xfrm>
          <a:prstGeom prst="rect">
            <a:avLst/>
          </a:prstGeom>
          <a:noFill/>
          <a:ln>
            <a:noFill/>
          </a:ln>
        </p:spPr>
      </p:pic>
    </p:spTree>
    <p:extLst>
      <p:ext uri="{BB962C8B-B14F-4D97-AF65-F5344CB8AC3E}">
        <p14:creationId xmlns:p14="http://schemas.microsoft.com/office/powerpoint/2010/main" val="40549592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p:cNvSpPr>
                <a:spLocks noGrp="1"/>
              </p:cNvSpPr>
              <p:nvPr>
                <p:ph sz="quarter" idx="1"/>
              </p:nvPr>
            </p:nvSpPr>
            <p:spPr>
              <a:xfrm>
                <a:off x="228600" y="889575"/>
                <a:ext cx="8305800" cy="5968425"/>
              </a:xfrm>
            </p:spPr>
            <p:txBody>
              <a:bodyPr>
                <a:normAutofit/>
              </a:bodyPr>
              <a:lstStyle/>
              <a:p>
                <a:pPr lvl="0"/>
                <a:r>
                  <a:rPr lang="en-US" sz="1800">
                    <a:latin typeface="Constantia" pitchFamily="18" charset="0"/>
                  </a:rPr>
                  <a:t>Hiệu suất của mạch:		 </a:t>
                </a:r>
                <a14:m>
                  <m:oMath xmlns:m="http://schemas.openxmlformats.org/officeDocument/2006/math">
                    <m:r>
                      <m:rPr>
                        <m:sty m:val="p"/>
                      </m:rPr>
                      <a:rPr lang="en-US" sz="1800">
                        <a:latin typeface="Cambria Math"/>
                      </a:rPr>
                      <m:t>η</m:t>
                    </m:r>
                    <m:r>
                      <a:rPr lang="en-US" sz="1800">
                        <a:latin typeface="Cambria Math"/>
                      </a:rPr>
                      <m:t>=</m:t>
                    </m:r>
                    <m:f>
                      <m:fPr>
                        <m:ctrlPr>
                          <a:rPr lang="en-US" sz="1800" i="1">
                            <a:latin typeface="Cambria Math"/>
                          </a:rPr>
                        </m:ctrlPr>
                      </m:fPr>
                      <m:num>
                        <m:sSub>
                          <m:sSubPr>
                            <m:ctrlPr>
                              <a:rPr lang="en-US" sz="1800" i="1">
                                <a:latin typeface="Cambria Math"/>
                              </a:rPr>
                            </m:ctrlPr>
                          </m:sSubPr>
                          <m:e>
                            <m:r>
                              <m:rPr>
                                <m:sty m:val="p"/>
                              </m:rPr>
                              <a:rPr lang="en-US" sz="1800">
                                <a:latin typeface="Cambria Math"/>
                              </a:rPr>
                              <m:t>P</m:t>
                            </m:r>
                          </m:e>
                          <m:sub>
                            <m:r>
                              <m:rPr>
                                <m:sty m:val="p"/>
                              </m:rPr>
                              <a:rPr lang="en-US" sz="1800">
                                <a:latin typeface="Cambria Math"/>
                              </a:rPr>
                              <m:t>o</m:t>
                            </m:r>
                            <m:r>
                              <a:rPr lang="en-US" sz="1800">
                                <a:latin typeface="Cambria Math"/>
                              </a:rPr>
                              <m:t>(</m:t>
                            </m:r>
                            <m:r>
                              <m:rPr>
                                <m:sty m:val="p"/>
                              </m:rPr>
                              <a:rPr lang="en-US" sz="1800">
                                <a:latin typeface="Cambria Math"/>
                              </a:rPr>
                              <m:t>ac</m:t>
                            </m:r>
                            <m:r>
                              <a:rPr lang="en-US" sz="1800">
                                <a:latin typeface="Cambria Math"/>
                              </a:rPr>
                              <m:t>)</m:t>
                            </m:r>
                          </m:sub>
                        </m:sSub>
                      </m:num>
                      <m:den>
                        <m:sSub>
                          <m:sSubPr>
                            <m:ctrlPr>
                              <a:rPr lang="en-US" sz="1800" i="1">
                                <a:latin typeface="Cambria Math"/>
                              </a:rPr>
                            </m:ctrlPr>
                          </m:sSubPr>
                          <m:e>
                            <m:r>
                              <m:rPr>
                                <m:sty m:val="p"/>
                              </m:rPr>
                              <a:rPr lang="en-US" sz="1800">
                                <a:latin typeface="Cambria Math"/>
                              </a:rPr>
                              <m:t>P</m:t>
                            </m:r>
                          </m:e>
                          <m:sub>
                            <m:r>
                              <m:rPr>
                                <m:sty m:val="p"/>
                              </m:rPr>
                              <a:rPr lang="en-US" sz="1800">
                                <a:latin typeface="Cambria Math"/>
                              </a:rPr>
                              <m:t>in</m:t>
                            </m:r>
                            <m:r>
                              <a:rPr lang="en-US" sz="1800">
                                <a:latin typeface="Cambria Math"/>
                              </a:rPr>
                              <m:t>(</m:t>
                            </m:r>
                            <m:r>
                              <m:rPr>
                                <m:sty m:val="p"/>
                              </m:rPr>
                              <a:rPr lang="en-US" sz="1800">
                                <a:latin typeface="Cambria Math"/>
                              </a:rPr>
                              <m:t>dc</m:t>
                            </m:r>
                            <m:r>
                              <a:rPr lang="en-US" sz="1800">
                                <a:latin typeface="Cambria Math"/>
                              </a:rPr>
                              <m:t>)</m:t>
                            </m:r>
                          </m:sub>
                        </m:sSub>
                      </m:den>
                    </m:f>
                    <m:r>
                      <a:rPr lang="en-US" sz="1800">
                        <a:latin typeface="Cambria Math"/>
                      </a:rPr>
                      <m:t>∙100%</m:t>
                    </m:r>
                  </m:oMath>
                </a14:m>
                <a:endParaRPr lang="en-US" sz="1800">
                  <a:latin typeface="Constantia" pitchFamily="18" charset="0"/>
                </a:endParaRPr>
              </a:p>
              <a:p>
                <a:pPr lvl="0"/>
                <a:r>
                  <a:rPr lang="en-US" sz="1800">
                    <a:latin typeface="Constantia" pitchFamily="18" charset="0"/>
                  </a:rPr>
                  <a:t>Để đạt được hiệu suất lớn nhất thì điểm công tác tĩnh Q phải nằm chính giữa đường tải tĩnh hay cũng chính là điểm giữa của đường tải động </a:t>
                </a:r>
                <a:endParaRPr lang="en-US" sz="1800" smtClean="0">
                  <a:latin typeface="Constantia" pitchFamily="18" charset="0"/>
                </a:endParaRPr>
              </a:p>
              <a:p>
                <a:pPr lvl="0"/>
                <a:r>
                  <a:rPr lang="en-US" sz="1800" smtClean="0">
                    <a:latin typeface="Constantia" pitchFamily="18" charset="0"/>
                  </a:rPr>
                  <a:t>Công </a:t>
                </a:r>
                <a:r>
                  <a:rPr lang="en-US" sz="1800">
                    <a:latin typeface="Constantia" pitchFamily="18" charset="0"/>
                  </a:rPr>
                  <a:t>suất xoay chiều trên tải cực đại:</a:t>
                </a:r>
                <a14:m>
                  <m:oMath xmlns:m="http://schemas.openxmlformats.org/officeDocument/2006/math">
                    <m:sSub>
                      <m:sSubPr>
                        <m:ctrlPr>
                          <a:rPr lang="en-US" sz="1800" i="1">
                            <a:latin typeface="Cambria Math"/>
                          </a:rPr>
                        </m:ctrlPr>
                      </m:sSubPr>
                      <m:e>
                        <m:sSub>
                          <m:sSubPr>
                            <m:ctrlPr>
                              <a:rPr lang="en-US" sz="1800" i="1">
                                <a:latin typeface="Cambria Math"/>
                              </a:rPr>
                            </m:ctrlPr>
                          </m:sSubPr>
                          <m:e>
                            <m:r>
                              <a:rPr lang="en-US" sz="1800" i="1">
                                <a:latin typeface="Cambria Math"/>
                              </a:rPr>
                              <m:t>𝑃</m:t>
                            </m:r>
                          </m:e>
                          <m:sub>
                            <m:r>
                              <a:rPr lang="en-US" sz="1800" i="1">
                                <a:latin typeface="Cambria Math"/>
                              </a:rPr>
                              <m:t>𝑜</m:t>
                            </m:r>
                          </m:sub>
                        </m:sSub>
                        <m:d>
                          <m:dPr>
                            <m:ctrlPr>
                              <a:rPr lang="en-US" sz="1800" i="1">
                                <a:latin typeface="Cambria Math"/>
                              </a:rPr>
                            </m:ctrlPr>
                          </m:dPr>
                          <m:e>
                            <m:r>
                              <a:rPr lang="en-US" sz="1800" i="1">
                                <a:latin typeface="Cambria Math"/>
                              </a:rPr>
                              <m:t>𝑎𝑐</m:t>
                            </m:r>
                          </m:e>
                        </m:d>
                      </m:e>
                      <m:sub>
                        <m:r>
                          <a:rPr lang="en-US" sz="1800" i="1">
                            <a:latin typeface="Cambria Math"/>
                          </a:rPr>
                          <m:t>𝑚𝑎𝑥</m:t>
                        </m:r>
                      </m:sub>
                    </m:sSub>
                    <m:r>
                      <a:rPr lang="en-US" sz="1800" i="1">
                        <a:latin typeface="Cambria Math"/>
                      </a:rPr>
                      <m:t>=</m:t>
                    </m:r>
                    <m:f>
                      <m:fPr>
                        <m:ctrlPr>
                          <a:rPr lang="en-US" sz="1800" i="1">
                            <a:latin typeface="Cambria Math"/>
                          </a:rPr>
                        </m:ctrlPr>
                      </m:fPr>
                      <m:num>
                        <m:r>
                          <a:rPr lang="en-US" sz="1800" i="1">
                            <a:latin typeface="Cambria Math"/>
                          </a:rPr>
                          <m:t>1</m:t>
                        </m:r>
                      </m:num>
                      <m:den>
                        <m:r>
                          <a:rPr lang="en-US" sz="1800" i="1">
                            <a:latin typeface="Cambria Math"/>
                          </a:rPr>
                          <m:t>8</m:t>
                        </m:r>
                      </m:den>
                    </m:f>
                    <m:sSub>
                      <m:sSubPr>
                        <m:ctrlPr>
                          <a:rPr lang="en-US" sz="1800" i="1">
                            <a:latin typeface="Cambria Math"/>
                          </a:rPr>
                        </m:ctrlPr>
                      </m:sSubPr>
                      <m:e>
                        <m:r>
                          <a:rPr lang="en-US" sz="1800" i="1">
                            <a:latin typeface="Cambria Math"/>
                          </a:rPr>
                          <m:t>𝑈</m:t>
                        </m:r>
                      </m:e>
                      <m:sub>
                        <m:r>
                          <a:rPr lang="en-US" sz="1800" i="1">
                            <a:latin typeface="Cambria Math"/>
                          </a:rPr>
                          <m:t>𝐶𝐸</m:t>
                        </m:r>
                        <m:r>
                          <a:rPr lang="en-US" sz="1800" i="1">
                            <a:latin typeface="Cambria Math"/>
                          </a:rPr>
                          <m:t>(</m:t>
                        </m:r>
                        <m:r>
                          <a:rPr lang="en-US" sz="1800" i="1">
                            <a:latin typeface="Cambria Math"/>
                          </a:rPr>
                          <m:t>𝑝</m:t>
                        </m:r>
                        <m:r>
                          <a:rPr lang="en-US" sz="1800" i="1">
                            <a:latin typeface="Cambria Math"/>
                          </a:rPr>
                          <m:t>−</m:t>
                        </m:r>
                        <m:r>
                          <a:rPr lang="en-US" sz="1800" i="1">
                            <a:latin typeface="Cambria Math"/>
                          </a:rPr>
                          <m:t>𝑝</m:t>
                        </m:r>
                        <m:r>
                          <a:rPr lang="en-US" sz="1800" i="1">
                            <a:latin typeface="Cambria Math"/>
                          </a:rPr>
                          <m:t>)</m:t>
                        </m:r>
                      </m:sub>
                    </m:sSub>
                    <m:r>
                      <a:rPr lang="en-US" sz="1800" i="1">
                        <a:latin typeface="Cambria Math"/>
                      </a:rPr>
                      <m:t>∙</m:t>
                    </m:r>
                    <m:sSub>
                      <m:sSubPr>
                        <m:ctrlPr>
                          <a:rPr lang="en-US" sz="1800" i="1">
                            <a:latin typeface="Cambria Math"/>
                          </a:rPr>
                        </m:ctrlPr>
                      </m:sSubPr>
                      <m:e>
                        <m:r>
                          <a:rPr lang="en-US" sz="1800" i="1">
                            <a:latin typeface="Cambria Math"/>
                          </a:rPr>
                          <m:t>𝐼</m:t>
                        </m:r>
                      </m:e>
                      <m:sub>
                        <m:r>
                          <a:rPr lang="en-US" sz="1800" i="1">
                            <a:latin typeface="Cambria Math"/>
                          </a:rPr>
                          <m:t>𝐶</m:t>
                        </m:r>
                        <m:d>
                          <m:dPr>
                            <m:ctrlPr>
                              <a:rPr lang="en-US" sz="1800" i="1">
                                <a:latin typeface="Cambria Math"/>
                              </a:rPr>
                            </m:ctrlPr>
                          </m:dPr>
                          <m:e>
                            <m:r>
                              <a:rPr lang="en-US" sz="1800" i="1">
                                <a:latin typeface="Cambria Math"/>
                              </a:rPr>
                              <m:t>𝑝</m:t>
                            </m:r>
                            <m:r>
                              <a:rPr lang="en-US" sz="1800" i="1">
                                <a:latin typeface="Cambria Math"/>
                              </a:rPr>
                              <m:t>−</m:t>
                            </m:r>
                            <m:r>
                              <a:rPr lang="en-US" sz="1800" i="1">
                                <a:latin typeface="Cambria Math"/>
                              </a:rPr>
                              <m:t>𝑝</m:t>
                            </m:r>
                          </m:e>
                        </m:d>
                      </m:sub>
                    </m:sSub>
                    <m:r>
                      <a:rPr lang="en-US" sz="1800" i="1">
                        <a:latin typeface="Cambria Math"/>
                      </a:rPr>
                      <m:t>=</m:t>
                    </m:r>
                    <m:f>
                      <m:fPr>
                        <m:ctrlPr>
                          <a:rPr lang="en-US" sz="1800" i="1">
                            <a:latin typeface="Cambria Math"/>
                          </a:rPr>
                        </m:ctrlPr>
                      </m:fPr>
                      <m:num>
                        <m:r>
                          <a:rPr lang="en-US" sz="1800" i="1">
                            <a:latin typeface="Cambria Math"/>
                          </a:rPr>
                          <m:t>1</m:t>
                        </m:r>
                      </m:num>
                      <m:den>
                        <m:r>
                          <a:rPr lang="en-US" sz="1800" i="1">
                            <a:latin typeface="Cambria Math"/>
                          </a:rPr>
                          <m:t>8</m:t>
                        </m:r>
                      </m:den>
                    </m:f>
                    <m:f>
                      <m:fPr>
                        <m:ctrlPr>
                          <a:rPr lang="en-US" sz="1800" i="1">
                            <a:latin typeface="Cambria Math"/>
                          </a:rPr>
                        </m:ctrlPr>
                      </m:fPr>
                      <m:num>
                        <m:sSubSup>
                          <m:sSubSupPr>
                            <m:ctrlPr>
                              <a:rPr lang="en-US" sz="1800" i="1">
                                <a:latin typeface="Cambria Math"/>
                              </a:rPr>
                            </m:ctrlPr>
                          </m:sSubSupPr>
                          <m:e>
                            <m:r>
                              <a:rPr lang="en-US" sz="1800" i="1">
                                <a:latin typeface="Cambria Math"/>
                              </a:rPr>
                              <m:t>𝑉</m:t>
                            </m:r>
                          </m:e>
                          <m:sub>
                            <m:r>
                              <a:rPr lang="en-US" sz="1800" i="1">
                                <a:latin typeface="Cambria Math"/>
                              </a:rPr>
                              <m:t>𝐶𝐶</m:t>
                            </m:r>
                          </m:sub>
                          <m:sup>
                            <m:r>
                              <a:rPr lang="en-US" sz="1800" i="1">
                                <a:latin typeface="Cambria Math"/>
                              </a:rPr>
                              <m:t>2</m:t>
                            </m:r>
                          </m:sup>
                        </m:sSubSup>
                      </m:num>
                      <m:den>
                        <m:sSub>
                          <m:sSubPr>
                            <m:ctrlPr>
                              <a:rPr lang="en-US" sz="1800" i="1">
                                <a:latin typeface="Cambria Math"/>
                              </a:rPr>
                            </m:ctrlPr>
                          </m:sSubPr>
                          <m:e>
                            <m:r>
                              <a:rPr lang="en-US" sz="1800" i="1">
                                <a:latin typeface="Cambria Math"/>
                              </a:rPr>
                              <m:t>𝑅</m:t>
                            </m:r>
                          </m:e>
                          <m:sub>
                            <m:r>
                              <a:rPr lang="en-US" sz="1800" i="1">
                                <a:latin typeface="Cambria Math"/>
                              </a:rPr>
                              <m:t>𝐶</m:t>
                            </m:r>
                          </m:sub>
                        </m:sSub>
                      </m:den>
                    </m:f>
                  </m:oMath>
                </a14:m>
                <a:endParaRPr lang="en-US" sz="1800">
                  <a:latin typeface="Constantia" pitchFamily="18" charset="0"/>
                </a:endParaRPr>
              </a:p>
              <a:p>
                <a:r>
                  <a:rPr lang="en-US" sz="1800">
                    <a:latin typeface="Constantia" pitchFamily="18" charset="0"/>
                  </a:rPr>
                  <a:t>Công suất của nguồn cung cấp một chiều:</a:t>
                </a:r>
                <a14:m>
                  <m:oMath xmlns:m="http://schemas.openxmlformats.org/officeDocument/2006/math">
                    <m:sSub>
                      <m:sSubPr>
                        <m:ctrlPr>
                          <a:rPr lang="en-US" sz="1800" i="1">
                            <a:latin typeface="Cambria Math"/>
                          </a:rPr>
                        </m:ctrlPr>
                      </m:sSubPr>
                      <m:e>
                        <m:r>
                          <a:rPr lang="en-US" sz="1800" i="1">
                            <a:latin typeface="Cambria Math"/>
                          </a:rPr>
                          <m:t>𝑃</m:t>
                        </m:r>
                      </m:e>
                      <m:sub>
                        <m:r>
                          <a:rPr lang="en-US" sz="1800" i="1">
                            <a:latin typeface="Cambria Math"/>
                          </a:rPr>
                          <m:t>𝑖𝑛</m:t>
                        </m:r>
                        <m:r>
                          <a:rPr lang="en-US" sz="1800" i="1">
                            <a:latin typeface="Cambria Math"/>
                          </a:rPr>
                          <m:t>(</m:t>
                        </m:r>
                        <m:r>
                          <a:rPr lang="en-US" sz="1800" i="1">
                            <a:latin typeface="Cambria Math"/>
                          </a:rPr>
                          <m:t>𝑑𝑐</m:t>
                        </m:r>
                        <m:r>
                          <a:rPr lang="en-US" sz="1800" i="1">
                            <a:latin typeface="Cambria Math"/>
                          </a:rPr>
                          <m:t>)</m:t>
                        </m:r>
                      </m:sub>
                    </m:sSub>
                    <m:r>
                      <a:rPr lang="en-US" sz="1800" i="1">
                        <a:latin typeface="Cambria Math"/>
                      </a:rPr>
                      <m:t>=</m:t>
                    </m:r>
                    <m:sSub>
                      <m:sSubPr>
                        <m:ctrlPr>
                          <a:rPr lang="en-US" sz="1800" i="1">
                            <a:latin typeface="Cambria Math"/>
                          </a:rPr>
                        </m:ctrlPr>
                      </m:sSubPr>
                      <m:e>
                        <m:r>
                          <a:rPr lang="en-US" sz="1800" i="1">
                            <a:latin typeface="Cambria Math"/>
                          </a:rPr>
                          <m:t>𝑉</m:t>
                        </m:r>
                      </m:e>
                      <m:sub>
                        <m:r>
                          <a:rPr lang="en-US" sz="1800" i="1">
                            <a:latin typeface="Cambria Math"/>
                          </a:rPr>
                          <m:t>𝐶𝐶</m:t>
                        </m:r>
                      </m:sub>
                    </m:sSub>
                    <m:r>
                      <a:rPr lang="en-US" sz="1800" i="1">
                        <a:latin typeface="Cambria Math"/>
                      </a:rPr>
                      <m:t>∙</m:t>
                    </m:r>
                    <m:sSub>
                      <m:sSubPr>
                        <m:ctrlPr>
                          <a:rPr lang="en-US" sz="1800" i="1">
                            <a:latin typeface="Cambria Math"/>
                          </a:rPr>
                        </m:ctrlPr>
                      </m:sSubPr>
                      <m:e>
                        <m:r>
                          <a:rPr lang="en-US" sz="1800" i="1">
                            <a:latin typeface="Cambria Math"/>
                          </a:rPr>
                          <m:t>𝐼</m:t>
                        </m:r>
                      </m:e>
                      <m:sub>
                        <m:r>
                          <a:rPr lang="en-US" sz="1800" i="1">
                            <a:latin typeface="Cambria Math"/>
                          </a:rPr>
                          <m:t>𝐶𝑄</m:t>
                        </m:r>
                      </m:sub>
                    </m:sSub>
                    <m:r>
                      <a:rPr lang="en-US" sz="1800" i="1">
                        <a:latin typeface="Cambria Math"/>
                      </a:rPr>
                      <m:t>=</m:t>
                    </m:r>
                    <m:f>
                      <m:fPr>
                        <m:ctrlPr>
                          <a:rPr lang="en-US" sz="1800" i="1">
                            <a:latin typeface="Cambria Math"/>
                          </a:rPr>
                        </m:ctrlPr>
                      </m:fPr>
                      <m:num>
                        <m:sSubSup>
                          <m:sSubSupPr>
                            <m:ctrlPr>
                              <a:rPr lang="en-US" sz="1800" i="1">
                                <a:latin typeface="Cambria Math"/>
                              </a:rPr>
                            </m:ctrlPr>
                          </m:sSubSupPr>
                          <m:e>
                            <m:r>
                              <a:rPr lang="en-US" sz="1800" i="1">
                                <a:latin typeface="Cambria Math"/>
                              </a:rPr>
                              <m:t>𝑉</m:t>
                            </m:r>
                          </m:e>
                          <m:sub>
                            <m:r>
                              <a:rPr lang="en-US" sz="1800" i="1">
                                <a:latin typeface="Cambria Math"/>
                              </a:rPr>
                              <m:t>𝐶𝐶</m:t>
                            </m:r>
                          </m:sub>
                          <m:sup>
                            <m:r>
                              <a:rPr lang="en-US" sz="1800" i="1">
                                <a:latin typeface="Cambria Math"/>
                              </a:rPr>
                              <m:t>2</m:t>
                            </m:r>
                          </m:sup>
                        </m:sSubSup>
                      </m:num>
                      <m:den>
                        <m:r>
                          <a:rPr lang="en-US" sz="1800" i="1">
                            <a:latin typeface="Cambria Math"/>
                          </a:rPr>
                          <m:t>2</m:t>
                        </m:r>
                        <m:sSub>
                          <m:sSubPr>
                            <m:ctrlPr>
                              <a:rPr lang="en-US" sz="1800" i="1">
                                <a:latin typeface="Cambria Math"/>
                              </a:rPr>
                            </m:ctrlPr>
                          </m:sSubPr>
                          <m:e>
                            <m:r>
                              <a:rPr lang="en-US" sz="1800" i="1">
                                <a:latin typeface="Cambria Math"/>
                              </a:rPr>
                              <m:t>𝑅</m:t>
                            </m:r>
                          </m:e>
                          <m:sub>
                            <m:r>
                              <a:rPr lang="en-US" sz="1800" i="1">
                                <a:latin typeface="Cambria Math"/>
                              </a:rPr>
                              <m:t>𝐶</m:t>
                            </m:r>
                          </m:sub>
                        </m:sSub>
                      </m:den>
                    </m:f>
                  </m:oMath>
                </a14:m>
                <a:endParaRPr lang="en-US" sz="1800">
                  <a:latin typeface="Constantia" pitchFamily="18" charset="0"/>
                </a:endParaRPr>
              </a:p>
              <a:p>
                <a:r>
                  <a:rPr lang="en-US" sz="1800">
                    <a:latin typeface="Constantia" pitchFamily="18" charset="0"/>
                  </a:rPr>
                  <a:t>Hiệu suất cực đại: </a:t>
                </a:r>
                <a14:m>
                  <m:oMath xmlns:m="http://schemas.openxmlformats.org/officeDocument/2006/math">
                    <m:r>
                      <a:rPr lang="en-US" sz="1800" i="1">
                        <a:latin typeface="Cambria Math"/>
                      </a:rPr>
                      <m:t>𝜂</m:t>
                    </m:r>
                    <m:r>
                      <a:rPr lang="en-US" sz="1800" i="1">
                        <a:latin typeface="Cambria Math"/>
                      </a:rPr>
                      <m:t>=</m:t>
                    </m:r>
                    <m:f>
                      <m:fPr>
                        <m:ctrlPr>
                          <a:rPr lang="en-US" sz="1800" i="1">
                            <a:latin typeface="Cambria Math"/>
                          </a:rPr>
                        </m:ctrlPr>
                      </m:fPr>
                      <m:num>
                        <m:sSub>
                          <m:sSubPr>
                            <m:ctrlPr>
                              <a:rPr lang="en-US" sz="1800" i="1">
                                <a:latin typeface="Cambria Math"/>
                              </a:rPr>
                            </m:ctrlPr>
                          </m:sSubPr>
                          <m:e>
                            <m:sSub>
                              <m:sSubPr>
                                <m:ctrlPr>
                                  <a:rPr lang="en-US" sz="1800" i="1">
                                    <a:latin typeface="Cambria Math"/>
                                  </a:rPr>
                                </m:ctrlPr>
                              </m:sSubPr>
                              <m:e>
                                <m:r>
                                  <a:rPr lang="en-US" sz="1800" i="1">
                                    <a:latin typeface="Cambria Math"/>
                                  </a:rPr>
                                  <m:t>𝑃</m:t>
                                </m:r>
                              </m:e>
                              <m:sub>
                                <m:r>
                                  <a:rPr lang="en-US" sz="1800" i="1">
                                    <a:latin typeface="Cambria Math"/>
                                  </a:rPr>
                                  <m:t>𝑜𝑢𝑡</m:t>
                                </m:r>
                                <m:r>
                                  <a:rPr lang="en-US" sz="1800" i="1">
                                    <a:latin typeface="Cambria Math"/>
                                  </a:rPr>
                                  <m:t>(</m:t>
                                </m:r>
                                <m:r>
                                  <a:rPr lang="en-US" sz="1800" i="1">
                                    <a:latin typeface="Cambria Math"/>
                                  </a:rPr>
                                  <m:t>𝑎𝑐</m:t>
                                </m:r>
                                <m:r>
                                  <a:rPr lang="en-US" sz="1800" i="1">
                                    <a:latin typeface="Cambria Math"/>
                                  </a:rPr>
                                  <m:t>)</m:t>
                                </m:r>
                              </m:sub>
                            </m:sSub>
                          </m:e>
                          <m:sub>
                            <m:r>
                              <a:rPr lang="en-US" sz="1800" i="1">
                                <a:latin typeface="Cambria Math"/>
                              </a:rPr>
                              <m:t>𝑚𝑎𝑥</m:t>
                            </m:r>
                          </m:sub>
                        </m:sSub>
                      </m:num>
                      <m:den>
                        <m:sSub>
                          <m:sSubPr>
                            <m:ctrlPr>
                              <a:rPr lang="en-US" sz="1800" i="1">
                                <a:latin typeface="Cambria Math"/>
                              </a:rPr>
                            </m:ctrlPr>
                          </m:sSubPr>
                          <m:e>
                            <m:r>
                              <a:rPr lang="en-US" sz="1800" i="1">
                                <a:latin typeface="Cambria Math"/>
                              </a:rPr>
                              <m:t>𝑃</m:t>
                            </m:r>
                          </m:e>
                          <m:sub>
                            <m:r>
                              <a:rPr lang="en-US" sz="1800" i="1">
                                <a:latin typeface="Cambria Math"/>
                              </a:rPr>
                              <m:t>𝑖𝑛</m:t>
                            </m:r>
                            <m:r>
                              <a:rPr lang="en-US" sz="1800" i="1">
                                <a:latin typeface="Cambria Math"/>
                              </a:rPr>
                              <m:t>(</m:t>
                            </m:r>
                            <m:r>
                              <a:rPr lang="en-US" sz="1800" i="1">
                                <a:latin typeface="Cambria Math"/>
                              </a:rPr>
                              <m:t>𝑑𝑐</m:t>
                            </m:r>
                            <m:r>
                              <a:rPr lang="en-US" sz="1800" i="1">
                                <a:latin typeface="Cambria Math"/>
                              </a:rPr>
                              <m:t>)</m:t>
                            </m:r>
                          </m:sub>
                        </m:sSub>
                      </m:den>
                    </m:f>
                    <m:r>
                      <a:rPr lang="en-US" sz="1800" i="1">
                        <a:latin typeface="Cambria Math"/>
                      </a:rPr>
                      <m:t>∙100%=25%</m:t>
                    </m:r>
                  </m:oMath>
                </a14:m>
                <a:endParaRPr lang="en-US" sz="1800">
                  <a:latin typeface="Constantia" pitchFamily="18" charset="0"/>
                </a:endParaRPr>
              </a:p>
              <a:p>
                <a:r>
                  <a:rPr lang="en-AU" sz="1800">
                    <a:latin typeface="Constantia" pitchFamily="18" charset="0"/>
                  </a:rPr>
                  <a:t>Công suất tiên tán trên Transistor:      </a:t>
                </a:r>
                <a14:m>
                  <m:oMath xmlns:m="http://schemas.openxmlformats.org/officeDocument/2006/math">
                    <m:sSub>
                      <m:sSubPr>
                        <m:ctrlPr>
                          <a:rPr lang="en-US" sz="1800" i="1">
                            <a:latin typeface="Cambria Math"/>
                          </a:rPr>
                        </m:ctrlPr>
                      </m:sSubPr>
                      <m:e>
                        <m:r>
                          <a:rPr lang="en-AU" sz="1800" i="1">
                            <a:latin typeface="Cambria Math"/>
                          </a:rPr>
                          <m:t>𝑃</m:t>
                        </m:r>
                      </m:e>
                      <m:sub>
                        <m:r>
                          <a:rPr lang="en-AU" sz="1800" i="1">
                            <a:latin typeface="Cambria Math"/>
                          </a:rPr>
                          <m:t>𝑇</m:t>
                        </m:r>
                      </m:sub>
                    </m:sSub>
                    <m:r>
                      <a:rPr lang="en-AU" sz="1800" i="1">
                        <a:latin typeface="Cambria Math"/>
                      </a:rPr>
                      <m:t>=</m:t>
                    </m:r>
                    <m:sSub>
                      <m:sSubPr>
                        <m:ctrlPr>
                          <a:rPr lang="en-US" sz="1800" i="1">
                            <a:latin typeface="Cambria Math"/>
                          </a:rPr>
                        </m:ctrlPr>
                      </m:sSubPr>
                      <m:e>
                        <m:r>
                          <a:rPr lang="en-AU" sz="1800" i="1">
                            <a:latin typeface="Cambria Math"/>
                          </a:rPr>
                          <m:t>𝑃</m:t>
                        </m:r>
                      </m:e>
                      <m:sub>
                        <m:r>
                          <a:rPr lang="en-AU" sz="1800" i="1">
                            <a:latin typeface="Cambria Math"/>
                          </a:rPr>
                          <m:t>𝑖𝑛</m:t>
                        </m:r>
                        <m:r>
                          <a:rPr lang="en-AU" sz="1800" i="1">
                            <a:latin typeface="Cambria Math"/>
                          </a:rPr>
                          <m:t>(</m:t>
                        </m:r>
                        <m:r>
                          <a:rPr lang="en-AU" sz="1800" i="1">
                            <a:latin typeface="Cambria Math"/>
                          </a:rPr>
                          <m:t>𝑑𝑐</m:t>
                        </m:r>
                        <m:r>
                          <a:rPr lang="en-AU" sz="1800" i="1">
                            <a:latin typeface="Cambria Math"/>
                          </a:rPr>
                          <m:t>)</m:t>
                        </m:r>
                      </m:sub>
                    </m:sSub>
                    <m:r>
                      <a:rPr lang="en-AU" sz="1800" i="1">
                        <a:latin typeface="Cambria Math"/>
                      </a:rPr>
                      <m:t>−</m:t>
                    </m:r>
                    <m:sSub>
                      <m:sSubPr>
                        <m:ctrlPr>
                          <a:rPr lang="en-US" sz="1800" i="1">
                            <a:latin typeface="Cambria Math"/>
                          </a:rPr>
                        </m:ctrlPr>
                      </m:sSubPr>
                      <m:e>
                        <m:r>
                          <a:rPr lang="en-AU" sz="1800" i="1">
                            <a:latin typeface="Cambria Math"/>
                          </a:rPr>
                          <m:t>𝑃</m:t>
                        </m:r>
                      </m:e>
                      <m:sub>
                        <m:r>
                          <a:rPr lang="en-AU" sz="1800" i="1">
                            <a:latin typeface="Cambria Math"/>
                          </a:rPr>
                          <m:t>𝑜</m:t>
                        </m:r>
                        <m:r>
                          <a:rPr lang="en-AU" sz="1800" i="1">
                            <a:latin typeface="Cambria Math"/>
                          </a:rPr>
                          <m:t>(</m:t>
                        </m:r>
                        <m:r>
                          <a:rPr lang="en-AU" sz="1800" i="1">
                            <a:latin typeface="Cambria Math"/>
                          </a:rPr>
                          <m:t>𝑎𝑐</m:t>
                        </m:r>
                        <m:r>
                          <a:rPr lang="en-AU" sz="1800" i="1">
                            <a:latin typeface="Cambria Math"/>
                          </a:rPr>
                          <m:t>)</m:t>
                        </m:r>
                      </m:sub>
                    </m:sSub>
                  </m:oMath>
                </a14:m>
                <a:endParaRPr lang="en-US" sz="1800">
                  <a:latin typeface="Constantia" pitchFamily="18" charset="0"/>
                </a:endParaRPr>
              </a:p>
              <a:p>
                <a:pPr>
                  <a:buFontTx/>
                  <a:buAutoNum type="arabicPeriod"/>
                </a:pPr>
                <a:endParaRPr lang="en-US" sz="1800" smtClean="0">
                  <a:latin typeface="Times New Roman" pitchFamily="18" charset="0"/>
                  <a:cs typeface="Times New Roman" pitchFamily="18" charset="0"/>
                </a:endParaRPr>
              </a:p>
              <a:p>
                <a:pPr>
                  <a:buNone/>
                </a:pPr>
                <a:r>
                  <a:rPr lang="en-US" sz="1800" smtClean="0">
                    <a:latin typeface="Times New Roman" pitchFamily="18" charset="0"/>
                    <a:cs typeface="Times New Roman" pitchFamily="18" charset="0"/>
                  </a:rPr>
                  <a:t>			</a:t>
                </a:r>
              </a:p>
              <a:p>
                <a:pPr lvl="3">
                  <a:buFontTx/>
                  <a:buAutoNum type="arabicPeriod"/>
                </a:pPr>
                <a:endParaRPr lang="en-US" sz="600" smtClean="0">
                  <a:latin typeface="Times New Roman" pitchFamily="18" charset="0"/>
                  <a:cs typeface="Times New Roman" pitchFamily="18" charset="0"/>
                </a:endParaRPr>
              </a:p>
              <a:p>
                <a:pPr>
                  <a:buFontTx/>
                  <a:buAutoNum type="arabicPeriod"/>
                </a:pPr>
                <a:endParaRPr lang="en-US" sz="1800" smtClean="0">
                  <a:latin typeface="Times New Roman" pitchFamily="18" charset="0"/>
                  <a:cs typeface="Times New Roman" pitchFamily="18" charset="0"/>
                </a:endParaRPr>
              </a:p>
              <a:p>
                <a:pPr>
                  <a:buFontTx/>
                  <a:buAutoNum type="arabicPeriod"/>
                </a:pPr>
                <a:endParaRPr lang="en-US" sz="1800" smtClean="0">
                  <a:latin typeface="Times New Roman" pitchFamily="18" charset="0"/>
                  <a:cs typeface="Times New Roman" pitchFamily="18" charset="0"/>
                </a:endParaRPr>
              </a:p>
              <a:p>
                <a:pPr>
                  <a:buFontTx/>
                  <a:buAutoNum type="arabicPeriod"/>
                </a:pPr>
                <a:endParaRPr lang="en-US" sz="1800" smtClean="0">
                  <a:latin typeface="Times New Roman" pitchFamily="18" charset="0"/>
                  <a:cs typeface="Times New Roman" pitchFamily="18" charset="0"/>
                </a:endParaRPr>
              </a:p>
              <a:p>
                <a:pPr>
                  <a:buFontTx/>
                  <a:buAutoNum type="arabicPeriod"/>
                </a:pPr>
                <a:endParaRPr lang="en-US" sz="1800" smtClean="0">
                  <a:latin typeface="Times New Roman" pitchFamily="18" charset="0"/>
                  <a:cs typeface="Times New Roman" pitchFamily="18" charset="0"/>
                </a:endParaRPr>
              </a:p>
              <a:p>
                <a:pPr>
                  <a:buFontTx/>
                  <a:buAutoNum type="arabicPeriod"/>
                </a:pPr>
                <a:endParaRPr lang="en-US" sz="1800" smtClean="0">
                  <a:latin typeface="Times New Roman" pitchFamily="18" charset="0"/>
                  <a:cs typeface="Times New Roman" pitchFamily="18" charset="0"/>
                </a:endParaRPr>
              </a:p>
              <a:p>
                <a:pPr>
                  <a:buNone/>
                </a:pPr>
                <a:endParaRPr lang="en-US" sz="1800" smtClean="0">
                  <a:latin typeface="Times New Roman" pitchFamily="18" charset="0"/>
                  <a:cs typeface="Times New Roman" pitchFamily="18" charset="0"/>
                </a:endParaRPr>
              </a:p>
              <a:p>
                <a:endParaRPr lang="en-US"/>
              </a:p>
            </p:txBody>
          </p:sp>
        </mc:Choice>
        <mc:Fallback xmlns="">
          <p:sp>
            <p:nvSpPr>
              <p:cNvPr id="11" name="Content Placeholder 10"/>
              <p:cNvSpPr>
                <a:spLocks noGrp="1" noRot="1" noChangeAspect="1" noMove="1" noResize="1" noEditPoints="1" noAdjustHandles="1" noChangeArrowheads="1" noChangeShapeType="1" noTextEdit="1"/>
              </p:cNvSpPr>
              <p:nvPr>
                <p:ph sz="quarter" idx="1"/>
              </p:nvPr>
            </p:nvSpPr>
            <p:spPr>
              <a:xfrm>
                <a:off x="228600" y="889575"/>
                <a:ext cx="8305800" cy="5968425"/>
              </a:xfrm>
              <a:blipFill rotWithShape="1">
                <a:blip r:embed="rId2"/>
                <a:stretch>
                  <a:fillRect/>
                </a:stretch>
              </a:blipFill>
            </p:spPr>
            <p:txBody>
              <a:bodyPr/>
              <a:lstStyle/>
              <a:p>
                <a:r>
                  <a:rPr lang="en-US">
                    <a:noFill/>
                  </a:rPr>
                  <a:t> </a:t>
                </a:r>
              </a:p>
            </p:txBody>
          </p:sp>
        </mc:Fallback>
      </mc:AlternateContent>
      <p:sp>
        <p:nvSpPr>
          <p:cNvPr id="16" name="Rectangle 15"/>
          <p:cNvSpPr/>
          <p:nvPr/>
        </p:nvSpPr>
        <p:spPr>
          <a:xfrm>
            <a:off x="304800" y="152400"/>
            <a:ext cx="8382000" cy="584775"/>
          </a:xfrm>
          <a:prstGeom prst="rect">
            <a:avLst/>
          </a:prstGeom>
        </p:spPr>
        <p:txBody>
          <a:bodyPr wrap="square">
            <a:spAutoFit/>
          </a:bodyPr>
          <a:lstStyle/>
          <a:p>
            <a:pPr algn="ctr"/>
            <a:r>
              <a:rPr lang="en-US" sz="3200" b="1" smtClean="0">
                <a:solidFill>
                  <a:schemeClr val="accent1">
                    <a:lumMod val="75000"/>
                  </a:schemeClr>
                </a:solidFill>
                <a:latin typeface="Constantia" pitchFamily="18" charset="0"/>
                <a:cs typeface="Times New Roman" pitchFamily="18" charset="0"/>
              </a:rPr>
              <a:t>3.2. Mạch khuếch đại công suất chế độ A</a:t>
            </a:r>
            <a:endParaRPr lang="vi-VN" sz="3200">
              <a:latin typeface="Constantia" pitchFamily="18" charset="0"/>
            </a:endParaRPr>
          </a:p>
        </p:txBody>
      </p:sp>
      <p:sp>
        <p:nvSpPr>
          <p:cNvPr id="2" name="Rectangle 6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6491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423" name="Content Placeholder 2"/>
              <p:cNvSpPr>
                <a:spLocks noGrp="1"/>
              </p:cNvSpPr>
              <p:nvPr>
                <p:ph sz="quarter" idx="1"/>
              </p:nvPr>
            </p:nvSpPr>
            <p:spPr>
              <a:xfrm>
                <a:off x="457200" y="889575"/>
                <a:ext cx="8153400" cy="5892225"/>
              </a:xfrm>
            </p:spPr>
            <p:txBody>
              <a:bodyPr>
                <a:normAutofit/>
              </a:bodyPr>
              <a:lstStyle/>
              <a:p>
                <a:pPr eaLnBrk="1" hangingPunct="1">
                  <a:buSzPct val="90000"/>
                  <a:buBlip>
                    <a:blip r:embed="rId2"/>
                  </a:buBlip>
                </a:pPr>
                <a:r>
                  <a:rPr lang="en-US" u="sng" smtClean="0">
                    <a:solidFill>
                      <a:srgbClr val="FF0000"/>
                    </a:solidFill>
                    <a:latin typeface="Times New Roman" pitchFamily="18" charset="0"/>
                    <a:cs typeface="Times New Roman" pitchFamily="18" charset="0"/>
                  </a:rPr>
                  <a:t> Tải ghép cuộn cảm</a:t>
                </a:r>
              </a:p>
              <a:p>
                <a:pPr eaLnBrk="1" hangingPunct="1">
                  <a:buFontTx/>
                  <a:buNone/>
                </a:pPr>
                <a:endParaRPr lang="en-US" sz="1800" smtClean="0">
                  <a:latin typeface="Times New Roman" pitchFamily="18" charset="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a:p>
                <a:r>
                  <a:rPr lang="en-US" sz="1800" smtClean="0">
                    <a:latin typeface="Times New Roman" pitchFamily="18" charset="0"/>
                    <a:cs typeface="Times New Roman" pitchFamily="18" charset="0"/>
                  </a:rPr>
                  <a:t> </a:t>
                </a:r>
                <a:r>
                  <a:rPr lang="en-US" sz="1800" smtClean="0">
                    <a:latin typeface="Constantia" pitchFamily="18" charset="0"/>
                    <a:cs typeface="Times New Roman" pitchFamily="18" charset="0"/>
                  </a:rPr>
                  <a:t>Phương trình đường tải tĩnh: </a:t>
                </a:r>
                <a14:m>
                  <m:oMath xmlns:m="http://schemas.openxmlformats.org/officeDocument/2006/math">
                    <m:sSub>
                      <m:sSubPr>
                        <m:ctrlPr>
                          <a:rPr lang="en-US" sz="1800" i="1">
                            <a:latin typeface="Cambria Math"/>
                          </a:rPr>
                        </m:ctrlPr>
                      </m:sSubPr>
                      <m:e>
                        <m:r>
                          <a:rPr lang="en-AU" sz="1800" i="1">
                            <a:latin typeface="Cambria Math"/>
                          </a:rPr>
                          <m:t>𝑈</m:t>
                        </m:r>
                      </m:e>
                      <m:sub>
                        <m:r>
                          <a:rPr lang="en-AU" sz="1800" i="1">
                            <a:latin typeface="Cambria Math"/>
                          </a:rPr>
                          <m:t>𝐶𝐸</m:t>
                        </m:r>
                      </m:sub>
                    </m:sSub>
                    <m:r>
                      <a:rPr lang="en-AU" sz="1800" i="1">
                        <a:latin typeface="Cambria Math"/>
                      </a:rPr>
                      <m:t>=</m:t>
                    </m:r>
                    <m:sSub>
                      <m:sSubPr>
                        <m:ctrlPr>
                          <a:rPr lang="en-US" sz="1800" i="1">
                            <a:latin typeface="Cambria Math"/>
                          </a:rPr>
                        </m:ctrlPr>
                      </m:sSubPr>
                      <m:e>
                        <m:r>
                          <a:rPr lang="en-AU" sz="1800" i="1">
                            <a:latin typeface="Cambria Math"/>
                          </a:rPr>
                          <m:t>𝑉</m:t>
                        </m:r>
                      </m:e>
                      <m:sub>
                        <m:r>
                          <a:rPr lang="en-AU" sz="1800" i="1">
                            <a:latin typeface="Cambria Math"/>
                          </a:rPr>
                          <m:t>𝐶𝐶</m:t>
                        </m:r>
                      </m:sub>
                    </m:sSub>
                    <m:r>
                      <a:rPr lang="en-AU" sz="1800" i="1">
                        <a:latin typeface="Cambria Math"/>
                      </a:rPr>
                      <m:t>−</m:t>
                    </m:r>
                    <m:sSub>
                      <m:sSubPr>
                        <m:ctrlPr>
                          <a:rPr lang="en-US" sz="1800" i="1">
                            <a:latin typeface="Cambria Math"/>
                          </a:rPr>
                        </m:ctrlPr>
                      </m:sSubPr>
                      <m:e>
                        <m:r>
                          <a:rPr lang="en-AU" sz="1800" i="1">
                            <a:latin typeface="Cambria Math"/>
                          </a:rPr>
                          <m:t>𝐼</m:t>
                        </m:r>
                      </m:e>
                      <m:sub>
                        <m:r>
                          <a:rPr lang="en-AU" sz="1800" i="1">
                            <a:latin typeface="Cambria Math"/>
                          </a:rPr>
                          <m:t>𝐶</m:t>
                        </m:r>
                      </m:sub>
                    </m:sSub>
                    <m:sSub>
                      <m:sSubPr>
                        <m:ctrlPr>
                          <a:rPr lang="en-US" sz="1800" i="1">
                            <a:latin typeface="Cambria Math"/>
                          </a:rPr>
                        </m:ctrlPr>
                      </m:sSubPr>
                      <m:e>
                        <m:r>
                          <a:rPr lang="en-AU" sz="1800" i="1">
                            <a:latin typeface="Cambria Math"/>
                          </a:rPr>
                          <m:t>𝑅</m:t>
                        </m:r>
                      </m:e>
                      <m:sub>
                        <m:r>
                          <a:rPr lang="en-AU" sz="1800" i="1">
                            <a:latin typeface="Cambria Math"/>
                          </a:rPr>
                          <m:t>𝐸</m:t>
                        </m:r>
                      </m:sub>
                    </m:sSub>
                    <m:r>
                      <a:rPr lang="en-US" sz="1800" b="0" i="1" smtClean="0">
                        <a:latin typeface="Cambria Math"/>
                      </a:rPr>
                      <m:t>     </m:t>
                    </m:r>
                    <m:r>
                      <a:rPr lang="en-AU" sz="1800" i="1">
                        <a:latin typeface="Cambria Math"/>
                      </a:rPr>
                      <m:t>↔</m:t>
                    </m:r>
                    <m:r>
                      <a:rPr lang="en-US" sz="1800" b="0" i="1" smtClean="0">
                        <a:latin typeface="Cambria Math"/>
                      </a:rPr>
                      <m:t>       </m:t>
                    </m:r>
                    <m:sSub>
                      <m:sSubPr>
                        <m:ctrlPr>
                          <a:rPr lang="en-US" sz="1800" i="1">
                            <a:latin typeface="Cambria Math"/>
                          </a:rPr>
                        </m:ctrlPr>
                      </m:sSubPr>
                      <m:e>
                        <m:r>
                          <a:rPr lang="en-AU" sz="1800" i="1">
                            <a:latin typeface="Cambria Math"/>
                          </a:rPr>
                          <m:t>𝐼</m:t>
                        </m:r>
                      </m:e>
                      <m:sub>
                        <m:r>
                          <a:rPr lang="en-AU" sz="1800" i="1">
                            <a:latin typeface="Cambria Math"/>
                          </a:rPr>
                          <m:t>𝐶</m:t>
                        </m:r>
                      </m:sub>
                    </m:sSub>
                    <m:r>
                      <a:rPr lang="en-AU" sz="1800" i="1">
                        <a:latin typeface="Cambria Math"/>
                      </a:rPr>
                      <m:t>=−</m:t>
                    </m:r>
                    <m:f>
                      <m:fPr>
                        <m:ctrlPr>
                          <a:rPr lang="en-US" sz="1800" i="1">
                            <a:latin typeface="Cambria Math"/>
                          </a:rPr>
                        </m:ctrlPr>
                      </m:fPr>
                      <m:num>
                        <m:r>
                          <a:rPr lang="en-AU" sz="1800" i="1">
                            <a:latin typeface="Cambria Math"/>
                          </a:rPr>
                          <m:t>1</m:t>
                        </m:r>
                      </m:num>
                      <m:den>
                        <m:sSub>
                          <m:sSubPr>
                            <m:ctrlPr>
                              <a:rPr lang="en-US" sz="1800" i="1">
                                <a:latin typeface="Cambria Math"/>
                              </a:rPr>
                            </m:ctrlPr>
                          </m:sSubPr>
                          <m:e>
                            <m:r>
                              <a:rPr lang="en-AU" sz="1800" i="1">
                                <a:latin typeface="Cambria Math"/>
                              </a:rPr>
                              <m:t>𝑅</m:t>
                            </m:r>
                          </m:e>
                          <m:sub>
                            <m:r>
                              <a:rPr lang="en-AU" sz="1800" i="1">
                                <a:latin typeface="Cambria Math"/>
                              </a:rPr>
                              <m:t>𝐸</m:t>
                            </m:r>
                          </m:sub>
                        </m:sSub>
                      </m:den>
                    </m:f>
                    <m:sSub>
                      <m:sSubPr>
                        <m:ctrlPr>
                          <a:rPr lang="en-US" sz="1800" i="1">
                            <a:latin typeface="Cambria Math"/>
                          </a:rPr>
                        </m:ctrlPr>
                      </m:sSubPr>
                      <m:e>
                        <m:r>
                          <a:rPr lang="en-AU" sz="1800" i="1">
                            <a:latin typeface="Cambria Math"/>
                          </a:rPr>
                          <m:t>𝑈</m:t>
                        </m:r>
                      </m:e>
                      <m:sub>
                        <m:r>
                          <a:rPr lang="en-AU" sz="1800" i="1">
                            <a:latin typeface="Cambria Math"/>
                          </a:rPr>
                          <m:t>𝐶𝐸</m:t>
                        </m:r>
                      </m:sub>
                    </m:sSub>
                    <m:r>
                      <a:rPr lang="en-AU" sz="1800" i="1">
                        <a:latin typeface="Cambria Math"/>
                      </a:rPr>
                      <m:t>+</m:t>
                    </m:r>
                    <m:f>
                      <m:fPr>
                        <m:ctrlPr>
                          <a:rPr lang="en-US" sz="1800" i="1">
                            <a:latin typeface="Cambria Math"/>
                          </a:rPr>
                        </m:ctrlPr>
                      </m:fPr>
                      <m:num>
                        <m:sSub>
                          <m:sSubPr>
                            <m:ctrlPr>
                              <a:rPr lang="en-US" sz="1800" i="1">
                                <a:latin typeface="Cambria Math"/>
                              </a:rPr>
                            </m:ctrlPr>
                          </m:sSubPr>
                          <m:e>
                            <m:r>
                              <a:rPr lang="en-AU" sz="1800" i="1">
                                <a:latin typeface="Cambria Math"/>
                              </a:rPr>
                              <m:t>𝑉</m:t>
                            </m:r>
                          </m:e>
                          <m:sub>
                            <m:r>
                              <a:rPr lang="en-AU" sz="1800" i="1">
                                <a:latin typeface="Cambria Math"/>
                              </a:rPr>
                              <m:t>𝐶𝐶</m:t>
                            </m:r>
                          </m:sub>
                        </m:sSub>
                      </m:num>
                      <m:den>
                        <m:sSub>
                          <m:sSubPr>
                            <m:ctrlPr>
                              <a:rPr lang="en-US" sz="1800" i="1">
                                <a:latin typeface="Cambria Math"/>
                              </a:rPr>
                            </m:ctrlPr>
                          </m:sSubPr>
                          <m:e>
                            <m:r>
                              <a:rPr lang="en-AU" sz="1800" i="1">
                                <a:latin typeface="Cambria Math"/>
                              </a:rPr>
                              <m:t>𝑅</m:t>
                            </m:r>
                          </m:e>
                          <m:sub>
                            <m:r>
                              <a:rPr lang="en-AU" sz="1800" i="1">
                                <a:latin typeface="Cambria Math"/>
                              </a:rPr>
                              <m:t>𝐸</m:t>
                            </m:r>
                          </m:sub>
                        </m:sSub>
                      </m:den>
                    </m:f>
                  </m:oMath>
                </a14:m>
                <a:endParaRPr lang="en-US" sz="1800">
                  <a:latin typeface="Constantia" pitchFamily="18" charset="0"/>
                </a:endParaRPr>
              </a:p>
              <a:p>
                <a:pPr marL="0" indent="0">
                  <a:buNone/>
                </a:pPr>
                <a:r>
                  <a:rPr lang="en-AU" sz="1800" smtClean="0">
                    <a:latin typeface="Constantia" pitchFamily="18" charset="0"/>
                  </a:rPr>
                  <a:t>	</a:t>
                </a:r>
                <a:r>
                  <a:rPr lang="en-AU" sz="1800" smtClean="0">
                    <a:solidFill>
                      <a:srgbClr val="FF0000"/>
                    </a:solidFill>
                    <a:latin typeface="Constantia" pitchFamily="18" charset="0"/>
                  </a:rPr>
                  <a:t>→ </a:t>
                </a:r>
                <a:r>
                  <a:rPr lang="en-AU" sz="1800">
                    <a:solidFill>
                      <a:srgbClr val="FF0000"/>
                    </a:solidFill>
                    <a:latin typeface="Constantia" pitchFamily="18" charset="0"/>
                  </a:rPr>
                  <a:t>Hệ số góc của đường tải tĩnh:</a:t>
                </a:r>
                <a14:m>
                  <m:oMath xmlns:m="http://schemas.openxmlformats.org/officeDocument/2006/math">
                    <m:sSub>
                      <m:sSubPr>
                        <m:ctrlPr>
                          <a:rPr lang="en-US" sz="1800" i="1">
                            <a:solidFill>
                              <a:srgbClr val="FF0000"/>
                            </a:solidFill>
                            <a:latin typeface="Cambria Math"/>
                          </a:rPr>
                        </m:ctrlPr>
                      </m:sSubPr>
                      <m:e>
                        <m:r>
                          <a:rPr lang="en-AU" sz="1800" i="1">
                            <a:solidFill>
                              <a:srgbClr val="FF0000"/>
                            </a:solidFill>
                            <a:latin typeface="Cambria Math"/>
                          </a:rPr>
                          <m:t>𝑡𝑔</m:t>
                        </m:r>
                        <m:r>
                          <a:rPr lang="en-AU" sz="1800" i="1">
                            <a:solidFill>
                              <a:srgbClr val="FF0000"/>
                            </a:solidFill>
                            <a:latin typeface="Cambria Math"/>
                          </a:rPr>
                          <m:t>𝛼</m:t>
                        </m:r>
                      </m:e>
                      <m:sub>
                        <m:r>
                          <a:rPr lang="en-AU" sz="1800" i="1">
                            <a:solidFill>
                              <a:srgbClr val="FF0000"/>
                            </a:solidFill>
                            <a:latin typeface="Cambria Math"/>
                          </a:rPr>
                          <m:t>1</m:t>
                        </m:r>
                      </m:sub>
                    </m:sSub>
                    <m:r>
                      <a:rPr lang="en-AU" sz="1800" i="1">
                        <a:solidFill>
                          <a:srgbClr val="FF0000"/>
                        </a:solidFill>
                        <a:latin typeface="Cambria Math"/>
                      </a:rPr>
                      <m:t>=−</m:t>
                    </m:r>
                    <m:f>
                      <m:fPr>
                        <m:ctrlPr>
                          <a:rPr lang="en-US" sz="1800" i="1">
                            <a:solidFill>
                              <a:srgbClr val="FF0000"/>
                            </a:solidFill>
                            <a:latin typeface="Cambria Math"/>
                          </a:rPr>
                        </m:ctrlPr>
                      </m:fPr>
                      <m:num>
                        <m:r>
                          <a:rPr lang="en-AU" sz="1800" i="1">
                            <a:solidFill>
                              <a:srgbClr val="FF0000"/>
                            </a:solidFill>
                            <a:latin typeface="Cambria Math"/>
                          </a:rPr>
                          <m:t>1</m:t>
                        </m:r>
                      </m:num>
                      <m:den>
                        <m:sSub>
                          <m:sSubPr>
                            <m:ctrlPr>
                              <a:rPr lang="en-US" sz="1800" i="1">
                                <a:solidFill>
                                  <a:srgbClr val="FF0000"/>
                                </a:solidFill>
                                <a:latin typeface="Cambria Math"/>
                              </a:rPr>
                            </m:ctrlPr>
                          </m:sSubPr>
                          <m:e>
                            <m:r>
                              <a:rPr lang="en-AU" sz="1800" i="1">
                                <a:solidFill>
                                  <a:srgbClr val="FF0000"/>
                                </a:solidFill>
                                <a:latin typeface="Cambria Math"/>
                              </a:rPr>
                              <m:t>𝑅</m:t>
                            </m:r>
                          </m:e>
                          <m:sub>
                            <m:r>
                              <a:rPr lang="en-AU" sz="1800" i="1">
                                <a:solidFill>
                                  <a:srgbClr val="FF0000"/>
                                </a:solidFill>
                                <a:latin typeface="Cambria Math"/>
                              </a:rPr>
                              <m:t>𝐸</m:t>
                            </m:r>
                          </m:sub>
                        </m:sSub>
                      </m:den>
                    </m:f>
                  </m:oMath>
                </a14:m>
                <a:endParaRPr lang="en-US" sz="1800">
                  <a:latin typeface="Constantia" pitchFamily="18" charset="0"/>
                </a:endParaRPr>
              </a:p>
              <a:p>
                <a:pPr marL="0" indent="0">
                  <a:buNone/>
                </a:pPr>
                <a:r>
                  <a:rPr lang="en-AU" sz="1800" smtClean="0">
                    <a:latin typeface="Constantia" pitchFamily="18" charset="0"/>
                  </a:rPr>
                  <a:t>	Với </a:t>
                </a:r>
                <a:r>
                  <a:rPr lang="en-AU" sz="1800">
                    <a:latin typeface="Constantia" pitchFamily="18" charset="0"/>
                  </a:rPr>
                  <a:t>điều kiện: R</a:t>
                </a:r>
                <a:r>
                  <a:rPr lang="en-AU" sz="1800" baseline="-25000">
                    <a:latin typeface="Constantia" pitchFamily="18" charset="0"/>
                  </a:rPr>
                  <a:t>E</a:t>
                </a:r>
                <a:r>
                  <a:rPr lang="en-AU" sz="1800">
                    <a:latin typeface="Constantia" pitchFamily="18" charset="0"/>
                  </a:rPr>
                  <a:t>&lt;&lt; </a:t>
                </a:r>
                <a:r>
                  <a:rPr lang="en-AU" sz="1800" smtClean="0">
                    <a:latin typeface="Constantia" pitchFamily="18" charset="0"/>
                    <a:cs typeface="Times New Roman"/>
                  </a:rPr>
                  <a:t>→ </a:t>
                </a:r>
                <a:r>
                  <a:rPr lang="en-AU" sz="1800" smtClean="0">
                    <a:latin typeface="Constantia" pitchFamily="18" charset="0"/>
                  </a:rPr>
                  <a:t>tgα</a:t>
                </a:r>
                <a:r>
                  <a:rPr lang="en-AU" sz="1800" baseline="-25000" smtClean="0">
                    <a:latin typeface="Constantia" pitchFamily="18" charset="0"/>
                  </a:rPr>
                  <a:t>1</a:t>
                </a:r>
                <a:r>
                  <a:rPr lang="en-AU" sz="1800">
                    <a:latin typeface="Constantia" pitchFamily="18" charset="0"/>
                  </a:rPr>
                  <a:t>→∞ hay α</a:t>
                </a:r>
                <a:r>
                  <a:rPr lang="en-AU" sz="1800" baseline="-25000">
                    <a:latin typeface="Constantia" pitchFamily="18" charset="0"/>
                  </a:rPr>
                  <a:t>1</a:t>
                </a:r>
                <a:r>
                  <a:rPr lang="en-AU" sz="1800">
                    <a:latin typeface="Constantia" pitchFamily="18" charset="0"/>
                  </a:rPr>
                  <a:t>≈π/2</a:t>
                </a:r>
                <a:endParaRPr lang="en-US" sz="1800" smtClean="0">
                  <a:latin typeface="Constantia" pitchFamily="18" charset="0"/>
                  <a:cs typeface="Times New Roman" pitchFamily="18" charset="0"/>
                </a:endParaRPr>
              </a:p>
              <a:p>
                <a:r>
                  <a:rPr lang="en-US" sz="1800" smtClean="0">
                    <a:latin typeface="Constantia" pitchFamily="18" charset="0"/>
                    <a:cs typeface="Times New Roman" pitchFamily="18" charset="0"/>
                  </a:rPr>
                  <a:t> </a:t>
                </a:r>
                <a:r>
                  <a:rPr lang="en-AU" sz="1800">
                    <a:latin typeface="Constantia" pitchFamily="18" charset="0"/>
                  </a:rPr>
                  <a:t>Phương trình đường tải động: </a:t>
                </a:r>
                <a14:m>
                  <m:oMath xmlns:m="http://schemas.openxmlformats.org/officeDocument/2006/math">
                    <m:sSub>
                      <m:sSubPr>
                        <m:ctrlPr>
                          <a:rPr lang="en-US" sz="1800" i="1">
                            <a:latin typeface="Cambria Math"/>
                          </a:rPr>
                        </m:ctrlPr>
                      </m:sSubPr>
                      <m:e>
                        <m:r>
                          <a:rPr lang="en-AU" sz="1800" i="1">
                            <a:latin typeface="Cambria Math"/>
                          </a:rPr>
                          <m:t>𝑢</m:t>
                        </m:r>
                      </m:e>
                      <m:sub>
                        <m:r>
                          <a:rPr lang="en-AU" sz="1800" i="1">
                            <a:latin typeface="Cambria Math"/>
                          </a:rPr>
                          <m:t>0</m:t>
                        </m:r>
                      </m:sub>
                    </m:sSub>
                    <m:r>
                      <a:rPr lang="en-AU" sz="1800" i="1">
                        <a:latin typeface="Cambria Math"/>
                      </a:rPr>
                      <m:t>=</m:t>
                    </m:r>
                    <m:sSub>
                      <m:sSubPr>
                        <m:ctrlPr>
                          <a:rPr lang="en-US" sz="1800" i="1">
                            <a:latin typeface="Cambria Math"/>
                          </a:rPr>
                        </m:ctrlPr>
                      </m:sSubPr>
                      <m:e>
                        <m:r>
                          <a:rPr lang="en-AU" sz="1800" i="1">
                            <a:latin typeface="Cambria Math"/>
                          </a:rPr>
                          <m:t>𝑢</m:t>
                        </m:r>
                      </m:e>
                      <m:sub>
                        <m:r>
                          <a:rPr lang="en-AU" sz="1800" i="1">
                            <a:latin typeface="Cambria Math"/>
                          </a:rPr>
                          <m:t>𝑐𝑒</m:t>
                        </m:r>
                      </m:sub>
                    </m:sSub>
                    <m:r>
                      <a:rPr lang="en-AU" sz="1800" i="1">
                        <a:latin typeface="Cambria Math"/>
                      </a:rPr>
                      <m:t>=−</m:t>
                    </m:r>
                    <m:sSub>
                      <m:sSubPr>
                        <m:ctrlPr>
                          <a:rPr lang="en-US" sz="1800" i="1">
                            <a:latin typeface="Cambria Math"/>
                          </a:rPr>
                        </m:ctrlPr>
                      </m:sSubPr>
                      <m:e>
                        <m:r>
                          <a:rPr lang="en-AU" sz="1800" i="1">
                            <a:latin typeface="Cambria Math"/>
                          </a:rPr>
                          <m:t>𝑖</m:t>
                        </m:r>
                      </m:e>
                      <m:sub>
                        <m:r>
                          <a:rPr lang="en-AU" sz="1800" i="1">
                            <a:latin typeface="Cambria Math"/>
                          </a:rPr>
                          <m:t>𝑐</m:t>
                        </m:r>
                      </m:sub>
                    </m:sSub>
                    <m:sSub>
                      <m:sSubPr>
                        <m:ctrlPr>
                          <a:rPr lang="en-US" sz="1800" i="1">
                            <a:latin typeface="Cambria Math"/>
                          </a:rPr>
                        </m:ctrlPr>
                      </m:sSubPr>
                      <m:e>
                        <m:r>
                          <a:rPr lang="en-AU" sz="1800" i="1">
                            <a:latin typeface="Cambria Math"/>
                          </a:rPr>
                          <m:t>𝑅</m:t>
                        </m:r>
                      </m:e>
                      <m:sub>
                        <m:r>
                          <a:rPr lang="en-AU" sz="1800" i="1">
                            <a:latin typeface="Cambria Math"/>
                          </a:rPr>
                          <m:t>𝐿</m:t>
                        </m:r>
                      </m:sub>
                    </m:sSub>
                    <m:r>
                      <a:rPr lang="en-AU" sz="1800" i="1">
                        <a:latin typeface="Cambria Math"/>
                      </a:rPr>
                      <m:t>↔</m:t>
                    </m:r>
                    <m:sSub>
                      <m:sSubPr>
                        <m:ctrlPr>
                          <a:rPr lang="en-US" sz="1800" i="1">
                            <a:latin typeface="Cambria Math"/>
                          </a:rPr>
                        </m:ctrlPr>
                      </m:sSubPr>
                      <m:e>
                        <m:r>
                          <a:rPr lang="en-AU" sz="1800" i="1">
                            <a:latin typeface="Cambria Math"/>
                          </a:rPr>
                          <m:t>𝑖</m:t>
                        </m:r>
                      </m:e>
                      <m:sub>
                        <m:r>
                          <a:rPr lang="en-AU" sz="1800" i="1">
                            <a:latin typeface="Cambria Math"/>
                          </a:rPr>
                          <m:t>𝑐</m:t>
                        </m:r>
                      </m:sub>
                    </m:sSub>
                    <m:r>
                      <a:rPr lang="en-AU" sz="1800" i="1">
                        <a:latin typeface="Cambria Math"/>
                      </a:rPr>
                      <m:t>=−</m:t>
                    </m:r>
                    <m:f>
                      <m:fPr>
                        <m:ctrlPr>
                          <a:rPr lang="en-US" sz="1800" i="1">
                            <a:latin typeface="Cambria Math"/>
                          </a:rPr>
                        </m:ctrlPr>
                      </m:fPr>
                      <m:num>
                        <m:r>
                          <a:rPr lang="en-AU" sz="1800" i="1">
                            <a:latin typeface="Cambria Math"/>
                          </a:rPr>
                          <m:t>1</m:t>
                        </m:r>
                      </m:num>
                      <m:den>
                        <m:sSub>
                          <m:sSubPr>
                            <m:ctrlPr>
                              <a:rPr lang="en-US" sz="1800" i="1">
                                <a:latin typeface="Cambria Math"/>
                              </a:rPr>
                            </m:ctrlPr>
                          </m:sSubPr>
                          <m:e>
                            <m:r>
                              <a:rPr lang="en-AU" sz="1800" i="1">
                                <a:latin typeface="Cambria Math"/>
                              </a:rPr>
                              <m:t>𝑅</m:t>
                            </m:r>
                          </m:e>
                          <m:sub>
                            <m:r>
                              <a:rPr lang="en-AU" sz="1800" i="1">
                                <a:latin typeface="Cambria Math"/>
                              </a:rPr>
                              <m:t>𝐿</m:t>
                            </m:r>
                          </m:sub>
                        </m:sSub>
                      </m:den>
                    </m:f>
                    <m:sSub>
                      <m:sSubPr>
                        <m:ctrlPr>
                          <a:rPr lang="en-US" sz="1800" i="1">
                            <a:latin typeface="Cambria Math"/>
                          </a:rPr>
                        </m:ctrlPr>
                      </m:sSubPr>
                      <m:e>
                        <m:r>
                          <a:rPr lang="en-AU" sz="1800" i="1">
                            <a:latin typeface="Cambria Math"/>
                          </a:rPr>
                          <m:t>𝑢</m:t>
                        </m:r>
                      </m:e>
                      <m:sub>
                        <m:r>
                          <a:rPr lang="en-AU" sz="1800" i="1">
                            <a:latin typeface="Cambria Math"/>
                          </a:rPr>
                          <m:t>𝑐𝑒</m:t>
                        </m:r>
                      </m:sub>
                    </m:sSub>
                  </m:oMath>
                </a14:m>
                <a:r>
                  <a:rPr lang="en-AU" sz="1800">
                    <a:latin typeface="Constantia" pitchFamily="18" charset="0"/>
                  </a:rPr>
                  <a:t>  </a:t>
                </a:r>
                <a:endParaRPr lang="en-US" sz="1800">
                  <a:latin typeface="Constantia" pitchFamily="18" charset="0"/>
                </a:endParaRPr>
              </a:p>
              <a:p>
                <a:pPr marL="0" indent="0">
                  <a:buNone/>
                </a:pPr>
                <a:r>
                  <a:rPr lang="en-AU" sz="1800">
                    <a:solidFill>
                      <a:srgbClr val="FF0000"/>
                    </a:solidFill>
                    <a:latin typeface="Constantia" pitchFamily="18" charset="0"/>
                  </a:rPr>
                  <a:t>→ Hệ số góc của đường tải động: tgα</a:t>
                </a:r>
                <a:r>
                  <a:rPr lang="en-AU" sz="1800" baseline="-25000">
                    <a:solidFill>
                      <a:srgbClr val="FF0000"/>
                    </a:solidFill>
                    <a:latin typeface="Constantia" pitchFamily="18" charset="0"/>
                  </a:rPr>
                  <a:t>2</a:t>
                </a:r>
                <a:r>
                  <a:rPr lang="en-AU" sz="1800">
                    <a:solidFill>
                      <a:srgbClr val="FF0000"/>
                    </a:solidFill>
                    <a:latin typeface="Constantia" pitchFamily="18" charset="0"/>
                  </a:rPr>
                  <a:t>= -1/R</a:t>
                </a:r>
                <a:r>
                  <a:rPr lang="en-AU" sz="1800" baseline="-25000">
                    <a:solidFill>
                      <a:srgbClr val="FF0000"/>
                    </a:solidFill>
                    <a:latin typeface="Constantia" pitchFamily="18" charset="0"/>
                  </a:rPr>
                  <a:t>L</a:t>
                </a:r>
                <a:r>
                  <a:rPr lang="en-AU" sz="1800">
                    <a:solidFill>
                      <a:srgbClr val="FF0000"/>
                    </a:solidFill>
                    <a:latin typeface="Constantia" pitchFamily="18" charset="0"/>
                  </a:rPr>
                  <a:t> →π/2&lt;α&lt;π</a:t>
                </a:r>
                <a:endParaRPr lang="en-US" sz="1800">
                  <a:solidFill>
                    <a:srgbClr val="FF0000"/>
                  </a:solidFill>
                  <a:latin typeface="Constantia" pitchFamily="18" charset="0"/>
                </a:endParaRPr>
              </a:p>
              <a:p>
                <a:pPr marL="0" indent="0">
                  <a:buNone/>
                </a:pPr>
                <a:r>
                  <a:rPr lang="en-AU" sz="1800" i="1">
                    <a:latin typeface="Constantia" pitchFamily="18" charset="0"/>
                  </a:rPr>
                  <a:t>T</a:t>
                </a:r>
                <a:r>
                  <a:rPr lang="en-AU" sz="1800" i="1" smtClean="0">
                    <a:latin typeface="Constantia" pitchFamily="18" charset="0"/>
                  </a:rPr>
                  <a:t>rong </a:t>
                </a:r>
                <a:r>
                  <a:rPr lang="en-AU" sz="1800" i="1">
                    <a:latin typeface="Constantia" pitchFamily="18" charset="0"/>
                  </a:rPr>
                  <a:t>trường hợp này đường tải tĩnh dốc hơn đường tải động.</a:t>
                </a:r>
                <a:endParaRPr lang="en-US" sz="1800" i="1">
                  <a:latin typeface="Constantia" pitchFamily="18" charset="0"/>
                </a:endParaRPr>
              </a:p>
              <a:p>
                <a:endParaRPr lang="en-US" sz="1800" i="1" smtClean="0">
                  <a:latin typeface="Constantia" pitchFamily="18" charset="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p:txBody>
          </p:sp>
        </mc:Choice>
        <mc:Fallback xmlns="">
          <p:sp>
            <p:nvSpPr>
              <p:cNvPr id="17423" name="Content Placeholder 2"/>
              <p:cNvSpPr>
                <a:spLocks noGrp="1" noRot="1" noChangeAspect="1" noMove="1" noResize="1" noEditPoints="1" noAdjustHandles="1" noChangeArrowheads="1" noChangeShapeType="1" noTextEdit="1"/>
              </p:cNvSpPr>
              <p:nvPr>
                <p:ph sz="quarter" idx="1"/>
              </p:nvPr>
            </p:nvSpPr>
            <p:spPr>
              <a:xfrm>
                <a:off x="457200" y="889575"/>
                <a:ext cx="8153400" cy="5892225"/>
              </a:xfrm>
              <a:blipFill rotWithShape="1">
                <a:blip r:embed="rId3"/>
                <a:stretch>
                  <a:fillRect l="-598" t="-827" b="-517"/>
                </a:stretch>
              </a:blipFill>
            </p:spPr>
            <p:txBody>
              <a:bodyPr/>
              <a:lstStyle/>
              <a:p>
                <a:r>
                  <a:rPr lang="en-US">
                    <a:noFill/>
                  </a:rPr>
                  <a:t> </a:t>
                </a:r>
              </a:p>
            </p:txBody>
          </p:sp>
        </mc:Fallback>
      </mc:AlternateContent>
      <p:pic>
        <p:nvPicPr>
          <p:cNvPr id="38" name="Picture 37" descr="h12"/>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294660"/>
            <a:ext cx="6553199" cy="2895599"/>
          </a:xfrm>
          <a:prstGeom prst="rect">
            <a:avLst/>
          </a:prstGeom>
          <a:noFill/>
          <a:ln>
            <a:noFill/>
          </a:ln>
        </p:spPr>
      </p:pic>
      <p:sp>
        <p:nvSpPr>
          <p:cNvPr id="37" name="Rectangle 36"/>
          <p:cNvSpPr/>
          <p:nvPr/>
        </p:nvSpPr>
        <p:spPr>
          <a:xfrm>
            <a:off x="304800" y="304800"/>
            <a:ext cx="8382000" cy="584775"/>
          </a:xfrm>
          <a:prstGeom prst="rect">
            <a:avLst/>
          </a:prstGeom>
        </p:spPr>
        <p:txBody>
          <a:bodyPr wrap="square">
            <a:spAutoFit/>
          </a:bodyPr>
          <a:lstStyle/>
          <a:p>
            <a:pPr algn="ctr"/>
            <a:r>
              <a:rPr lang="en-US" sz="3200" b="1" smtClean="0">
                <a:solidFill>
                  <a:schemeClr val="accent1">
                    <a:lumMod val="75000"/>
                  </a:schemeClr>
                </a:solidFill>
                <a:latin typeface="Constantia" pitchFamily="18" charset="0"/>
                <a:cs typeface="Times New Roman" pitchFamily="18" charset="0"/>
              </a:rPr>
              <a:t>3.2. Mạch khuếch đại công suất chế độ A</a:t>
            </a:r>
            <a:endParaRPr lang="vi-VN" sz="3200">
              <a:latin typeface="Constantia"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423" name="Content Placeholder 2"/>
              <p:cNvSpPr>
                <a:spLocks noGrp="1"/>
              </p:cNvSpPr>
              <p:nvPr>
                <p:ph sz="quarter" idx="1"/>
              </p:nvPr>
            </p:nvSpPr>
            <p:spPr>
              <a:xfrm>
                <a:off x="304800" y="889575"/>
                <a:ext cx="8382000" cy="5892225"/>
              </a:xfrm>
            </p:spPr>
            <p:txBody>
              <a:bodyPr>
                <a:normAutofit/>
              </a:bodyPr>
              <a:lstStyle/>
              <a:p>
                <a:pPr marL="0" indent="0">
                  <a:lnSpc>
                    <a:spcPct val="120000"/>
                  </a:lnSpc>
                  <a:buNone/>
                </a:pPr>
                <a:r>
                  <a:rPr lang="en-AU" sz="1800" smtClean="0">
                    <a:latin typeface="Constantia" pitchFamily="18" charset="0"/>
                  </a:rPr>
                  <a:t>Để </a:t>
                </a:r>
                <a:r>
                  <a:rPr lang="en-AU" sz="1800">
                    <a:latin typeface="Constantia" pitchFamily="18" charset="0"/>
                  </a:rPr>
                  <a:t>vẽ đường tải động người ta vẽ một đường thẳng đi qua điểm công tác tĩnh Q có hệ số góc bằng </a:t>
                </a:r>
                <a:r>
                  <a:rPr lang="en-AU" sz="1800" smtClean="0">
                    <a:latin typeface="Constantia" pitchFamily="18" charset="0"/>
                  </a:rPr>
                  <a:t> tgα</a:t>
                </a:r>
                <a:r>
                  <a:rPr lang="en-AU" sz="1800" baseline="-25000" smtClean="0">
                    <a:latin typeface="Constantia" pitchFamily="18" charset="0"/>
                  </a:rPr>
                  <a:t>2</a:t>
                </a:r>
                <a:r>
                  <a:rPr lang="en-AU" sz="1800" smtClean="0">
                    <a:latin typeface="Constantia" pitchFamily="18" charset="0"/>
                  </a:rPr>
                  <a:t>.</a:t>
                </a:r>
              </a:p>
              <a:p>
                <a:pPr marL="0" indent="0">
                  <a:lnSpc>
                    <a:spcPct val="120000"/>
                  </a:lnSpc>
                  <a:buNone/>
                </a:pPr>
                <a:r>
                  <a:rPr lang="en-AU" sz="1800" smtClean="0">
                    <a:latin typeface="Constantia" pitchFamily="18" charset="0"/>
                  </a:rPr>
                  <a:t>Cũng </a:t>
                </a:r>
                <a:r>
                  <a:rPr lang="en-AU" sz="1800">
                    <a:latin typeface="Constantia" pitchFamily="18" charset="0"/>
                  </a:rPr>
                  <a:t>giống như trong trường hợp tải là điện trở thì để đạt được hiệu suất của mạch là lớn nhất thì điểm công tác </a:t>
                </a:r>
                <a:r>
                  <a:rPr lang="en-AU" sz="1800" smtClean="0">
                    <a:latin typeface="Constantia" pitchFamily="18" charset="0"/>
                  </a:rPr>
                  <a:t>tĩnh Q </a:t>
                </a:r>
                <a:r>
                  <a:rPr lang="en-AU" sz="1800">
                    <a:latin typeface="Constantia" pitchFamily="18" charset="0"/>
                  </a:rPr>
                  <a:t>phải nằm chính giữa của đường tải động. </a:t>
                </a:r>
                <a:endParaRPr lang="en-US" sz="1800">
                  <a:latin typeface="Constantia" pitchFamily="18" charset="0"/>
                </a:endParaRPr>
              </a:p>
              <a:p>
                <a:pPr marL="0" indent="914400">
                  <a:lnSpc>
                    <a:spcPct val="120000"/>
                  </a:lnSpc>
                  <a:buNone/>
                </a:pPr>
                <a:r>
                  <a:rPr lang="en-AU" sz="1800" smtClean="0"/>
                  <a:t>  </a:t>
                </a:r>
                <a14:m>
                  <m:oMath xmlns:m="http://schemas.openxmlformats.org/officeDocument/2006/math">
                    <m:d>
                      <m:dPr>
                        <m:begChr m:val="{"/>
                        <m:endChr m:val=""/>
                        <m:ctrlPr>
                          <a:rPr lang="en-US" sz="1800" i="1">
                            <a:latin typeface="Cambria Math"/>
                          </a:rPr>
                        </m:ctrlPr>
                      </m:dPr>
                      <m:e>
                        <m:eqArr>
                          <m:eqArrPr>
                            <m:ctrlPr>
                              <a:rPr lang="en-US" sz="1800" i="1">
                                <a:latin typeface="Cambria Math"/>
                              </a:rPr>
                            </m:ctrlPr>
                          </m:eqArrPr>
                          <m:e>
                            <m:sSub>
                              <m:sSubPr>
                                <m:ctrlPr>
                                  <a:rPr lang="en-US" sz="1800" i="1">
                                    <a:latin typeface="Cambria Math"/>
                                  </a:rPr>
                                </m:ctrlPr>
                              </m:sSubPr>
                              <m:e>
                                <m:r>
                                  <a:rPr lang="en-AU" sz="1800" i="1">
                                    <a:latin typeface="Cambria Math"/>
                                  </a:rPr>
                                  <m:t>𝐼</m:t>
                                </m:r>
                              </m:e>
                              <m:sub>
                                <m:r>
                                  <a:rPr lang="en-AU" sz="1800" i="1">
                                    <a:latin typeface="Cambria Math"/>
                                  </a:rPr>
                                  <m:t>𝐶𝑄</m:t>
                                </m:r>
                              </m:sub>
                            </m:sSub>
                            <m:r>
                              <a:rPr lang="en-AU" sz="1800" i="1">
                                <a:latin typeface="Cambria Math"/>
                              </a:rPr>
                              <m:t>=</m:t>
                            </m:r>
                            <m:f>
                              <m:fPr>
                                <m:ctrlPr>
                                  <a:rPr lang="en-US" sz="1800" i="1">
                                    <a:latin typeface="Cambria Math"/>
                                  </a:rPr>
                                </m:ctrlPr>
                              </m:fPr>
                              <m:num>
                                <m:sSub>
                                  <m:sSubPr>
                                    <m:ctrlPr>
                                      <a:rPr lang="en-US" sz="1800" i="1">
                                        <a:latin typeface="Cambria Math"/>
                                      </a:rPr>
                                    </m:ctrlPr>
                                  </m:sSubPr>
                                  <m:e>
                                    <m:r>
                                      <a:rPr lang="en-AU" sz="1800" i="1">
                                        <a:latin typeface="Cambria Math"/>
                                      </a:rPr>
                                      <m:t>𝑉</m:t>
                                    </m:r>
                                  </m:e>
                                  <m:sub>
                                    <m:r>
                                      <a:rPr lang="en-AU" sz="1800" i="1">
                                        <a:latin typeface="Cambria Math"/>
                                      </a:rPr>
                                      <m:t>𝐶𝐶</m:t>
                                    </m:r>
                                  </m:sub>
                                </m:sSub>
                              </m:num>
                              <m:den>
                                <m:sSub>
                                  <m:sSubPr>
                                    <m:ctrlPr>
                                      <a:rPr lang="en-US" sz="1800" i="1">
                                        <a:latin typeface="Cambria Math"/>
                                      </a:rPr>
                                    </m:ctrlPr>
                                  </m:sSubPr>
                                  <m:e>
                                    <m:r>
                                      <a:rPr lang="en-AU" sz="1800" i="1">
                                        <a:latin typeface="Cambria Math"/>
                                      </a:rPr>
                                      <m:t>𝑅</m:t>
                                    </m:r>
                                  </m:e>
                                  <m:sub>
                                    <m:r>
                                      <a:rPr lang="en-AU" sz="1800" i="1">
                                        <a:latin typeface="Cambria Math"/>
                                      </a:rPr>
                                      <m:t>𝐿</m:t>
                                    </m:r>
                                  </m:sub>
                                </m:sSub>
                              </m:den>
                            </m:f>
                          </m:e>
                          <m:e>
                            <m:sSub>
                              <m:sSubPr>
                                <m:ctrlPr>
                                  <a:rPr lang="en-US" sz="1800" i="1">
                                    <a:latin typeface="Cambria Math"/>
                                  </a:rPr>
                                </m:ctrlPr>
                              </m:sSubPr>
                              <m:e>
                                <m:r>
                                  <a:rPr lang="en-AU" sz="1800" i="1">
                                    <a:latin typeface="Cambria Math"/>
                                  </a:rPr>
                                  <m:t>𝑈</m:t>
                                </m:r>
                              </m:e>
                              <m:sub>
                                <m:r>
                                  <a:rPr lang="en-AU" sz="1800" i="1">
                                    <a:latin typeface="Cambria Math"/>
                                  </a:rPr>
                                  <m:t>𝐶𝐸𝑄</m:t>
                                </m:r>
                              </m:sub>
                            </m:sSub>
                            <m:r>
                              <a:rPr lang="en-AU" sz="1800" i="1">
                                <a:latin typeface="Cambria Math"/>
                              </a:rPr>
                              <m:t>=</m:t>
                            </m:r>
                            <m:sSub>
                              <m:sSubPr>
                                <m:ctrlPr>
                                  <a:rPr lang="en-US" sz="1800" i="1">
                                    <a:latin typeface="Cambria Math"/>
                                  </a:rPr>
                                </m:ctrlPr>
                              </m:sSubPr>
                              <m:e>
                                <m:r>
                                  <a:rPr lang="en-AU" sz="1800" i="1">
                                    <a:latin typeface="Cambria Math"/>
                                  </a:rPr>
                                  <m:t>𝑉</m:t>
                                </m:r>
                              </m:e>
                              <m:sub>
                                <m:r>
                                  <a:rPr lang="en-AU" sz="1800" i="1">
                                    <a:latin typeface="Cambria Math"/>
                                  </a:rPr>
                                  <m:t>𝐶𝐶</m:t>
                                </m:r>
                              </m:sub>
                            </m:sSub>
                          </m:e>
                        </m:eqArr>
                      </m:e>
                    </m:d>
                    <m:r>
                      <a:rPr lang="en-AU" sz="1800" i="1">
                        <a:latin typeface="Cambria Math"/>
                      </a:rPr>
                      <m:t>→</m:t>
                    </m:r>
                    <m:d>
                      <m:dPr>
                        <m:begChr m:val="{"/>
                        <m:endChr m:val=""/>
                        <m:ctrlPr>
                          <a:rPr lang="en-US" sz="1800" i="1">
                            <a:latin typeface="Cambria Math"/>
                          </a:rPr>
                        </m:ctrlPr>
                      </m:dPr>
                      <m:e>
                        <m:eqArr>
                          <m:eqArrPr>
                            <m:ctrlPr>
                              <a:rPr lang="en-US" sz="1800" i="1">
                                <a:latin typeface="Cambria Math"/>
                              </a:rPr>
                            </m:ctrlPr>
                          </m:eqArrPr>
                          <m:e>
                            <m:sSub>
                              <m:sSubPr>
                                <m:ctrlPr>
                                  <a:rPr lang="en-US" sz="1800" i="1">
                                    <a:latin typeface="Cambria Math"/>
                                  </a:rPr>
                                </m:ctrlPr>
                              </m:sSubPr>
                              <m:e>
                                <m:r>
                                  <a:rPr lang="en-AU" sz="1800" i="1">
                                    <a:latin typeface="Cambria Math"/>
                                  </a:rPr>
                                  <m:t>𝐼</m:t>
                                </m:r>
                              </m:e>
                              <m:sub>
                                <m:r>
                                  <a:rPr lang="en-AU" sz="1800" i="1">
                                    <a:latin typeface="Cambria Math"/>
                                  </a:rPr>
                                  <m:t>𝐶</m:t>
                                </m:r>
                                <m:r>
                                  <a:rPr lang="en-AU" sz="1800" i="1">
                                    <a:latin typeface="Cambria Math"/>
                                  </a:rPr>
                                  <m:t>(</m:t>
                                </m:r>
                                <m:r>
                                  <a:rPr lang="en-AU" sz="1800" i="1">
                                    <a:latin typeface="Cambria Math"/>
                                  </a:rPr>
                                  <m:t>𝑝</m:t>
                                </m:r>
                                <m:r>
                                  <a:rPr lang="en-AU" sz="1800" i="1">
                                    <a:latin typeface="Cambria Math"/>
                                  </a:rPr>
                                  <m:t>)</m:t>
                                </m:r>
                              </m:sub>
                            </m:sSub>
                            <m:r>
                              <a:rPr lang="en-AU" sz="1800" i="1">
                                <a:latin typeface="Cambria Math"/>
                              </a:rPr>
                              <m:t>=</m:t>
                            </m:r>
                            <m:sSub>
                              <m:sSubPr>
                                <m:ctrlPr>
                                  <a:rPr lang="en-US" sz="1800" i="1">
                                    <a:latin typeface="Cambria Math"/>
                                  </a:rPr>
                                </m:ctrlPr>
                              </m:sSubPr>
                              <m:e>
                                <m:r>
                                  <a:rPr lang="en-AU" sz="1800" i="1">
                                    <a:latin typeface="Cambria Math"/>
                                  </a:rPr>
                                  <m:t>𝐼</m:t>
                                </m:r>
                              </m:e>
                              <m:sub>
                                <m:r>
                                  <a:rPr lang="en-AU" sz="1800" i="1">
                                    <a:latin typeface="Cambria Math"/>
                                  </a:rPr>
                                  <m:t>𝐶𝑄</m:t>
                                </m:r>
                              </m:sub>
                            </m:sSub>
                            <m:r>
                              <a:rPr lang="en-AU" sz="1800" i="1">
                                <a:latin typeface="Cambria Math"/>
                              </a:rPr>
                              <m:t>=</m:t>
                            </m:r>
                            <m:f>
                              <m:fPr>
                                <m:ctrlPr>
                                  <a:rPr lang="en-US" sz="1800" i="1">
                                    <a:latin typeface="Cambria Math"/>
                                  </a:rPr>
                                </m:ctrlPr>
                              </m:fPr>
                              <m:num>
                                <m:sSub>
                                  <m:sSubPr>
                                    <m:ctrlPr>
                                      <a:rPr lang="en-US" sz="1800" i="1">
                                        <a:latin typeface="Cambria Math"/>
                                      </a:rPr>
                                    </m:ctrlPr>
                                  </m:sSubPr>
                                  <m:e>
                                    <m:r>
                                      <a:rPr lang="en-AU" sz="1800" i="1">
                                        <a:latin typeface="Cambria Math"/>
                                      </a:rPr>
                                      <m:t>𝑉</m:t>
                                    </m:r>
                                  </m:e>
                                  <m:sub>
                                    <m:r>
                                      <a:rPr lang="en-AU" sz="1800" i="1">
                                        <a:latin typeface="Cambria Math"/>
                                      </a:rPr>
                                      <m:t>𝐶𝐶</m:t>
                                    </m:r>
                                  </m:sub>
                                </m:sSub>
                              </m:num>
                              <m:den>
                                <m:sSub>
                                  <m:sSubPr>
                                    <m:ctrlPr>
                                      <a:rPr lang="en-US" sz="1800" i="1">
                                        <a:latin typeface="Cambria Math"/>
                                      </a:rPr>
                                    </m:ctrlPr>
                                  </m:sSubPr>
                                  <m:e>
                                    <m:r>
                                      <a:rPr lang="en-AU" sz="1800" i="1">
                                        <a:latin typeface="Cambria Math"/>
                                      </a:rPr>
                                      <m:t>𝑅</m:t>
                                    </m:r>
                                  </m:e>
                                  <m:sub>
                                    <m:r>
                                      <a:rPr lang="en-AU" sz="1800" i="1">
                                        <a:latin typeface="Cambria Math"/>
                                      </a:rPr>
                                      <m:t>𝐿</m:t>
                                    </m:r>
                                  </m:sub>
                                </m:sSub>
                              </m:den>
                            </m:f>
                          </m:e>
                          <m:e>
                            <m:sSub>
                              <m:sSubPr>
                                <m:ctrlPr>
                                  <a:rPr lang="en-US" sz="1800" i="1">
                                    <a:latin typeface="Cambria Math"/>
                                  </a:rPr>
                                </m:ctrlPr>
                              </m:sSubPr>
                              <m:e>
                                <m:r>
                                  <a:rPr lang="en-AU" sz="1800" i="1">
                                    <a:latin typeface="Cambria Math"/>
                                  </a:rPr>
                                  <m:t>𝑈</m:t>
                                </m:r>
                              </m:e>
                              <m:sub>
                                <m:r>
                                  <a:rPr lang="en-AU" sz="1800" i="1">
                                    <a:latin typeface="Cambria Math"/>
                                  </a:rPr>
                                  <m:t>𝐶𝐸</m:t>
                                </m:r>
                                <m:r>
                                  <a:rPr lang="en-AU" sz="1800" i="1">
                                    <a:latin typeface="Cambria Math"/>
                                  </a:rPr>
                                  <m:t>(</m:t>
                                </m:r>
                                <m:r>
                                  <a:rPr lang="en-AU" sz="1800" i="1">
                                    <a:latin typeface="Cambria Math"/>
                                  </a:rPr>
                                  <m:t>𝑝</m:t>
                                </m:r>
                                <m:r>
                                  <a:rPr lang="en-AU" sz="1800" i="1">
                                    <a:latin typeface="Cambria Math"/>
                                  </a:rPr>
                                  <m:t>)</m:t>
                                </m:r>
                              </m:sub>
                            </m:sSub>
                            <m:r>
                              <a:rPr lang="en-AU" sz="1800" i="1">
                                <a:latin typeface="Cambria Math"/>
                              </a:rPr>
                              <m:t>=</m:t>
                            </m:r>
                            <m:sSub>
                              <m:sSubPr>
                                <m:ctrlPr>
                                  <a:rPr lang="en-US" sz="1800" i="1">
                                    <a:latin typeface="Cambria Math"/>
                                  </a:rPr>
                                </m:ctrlPr>
                              </m:sSubPr>
                              <m:e>
                                <m:r>
                                  <a:rPr lang="en-AU" sz="1800" i="1">
                                    <a:latin typeface="Cambria Math"/>
                                  </a:rPr>
                                  <m:t>𝑈</m:t>
                                </m:r>
                              </m:e>
                              <m:sub>
                                <m:r>
                                  <a:rPr lang="en-AU" sz="1800" i="1">
                                    <a:latin typeface="Cambria Math"/>
                                  </a:rPr>
                                  <m:t>𝐶𝐸𝑄</m:t>
                                </m:r>
                              </m:sub>
                            </m:sSub>
                            <m:r>
                              <a:rPr lang="en-AU" sz="1800" i="1">
                                <a:latin typeface="Cambria Math"/>
                              </a:rPr>
                              <m:t>=</m:t>
                            </m:r>
                            <m:sSub>
                              <m:sSubPr>
                                <m:ctrlPr>
                                  <a:rPr lang="en-US" sz="1800" i="1">
                                    <a:latin typeface="Cambria Math"/>
                                  </a:rPr>
                                </m:ctrlPr>
                              </m:sSubPr>
                              <m:e>
                                <m:r>
                                  <a:rPr lang="en-AU" sz="1800" i="1">
                                    <a:latin typeface="Cambria Math"/>
                                  </a:rPr>
                                  <m:t>𝑉</m:t>
                                </m:r>
                              </m:e>
                              <m:sub>
                                <m:r>
                                  <a:rPr lang="en-AU" sz="1800" i="1">
                                    <a:latin typeface="Cambria Math"/>
                                  </a:rPr>
                                  <m:t>𝐶𝐶</m:t>
                                </m:r>
                              </m:sub>
                            </m:sSub>
                          </m:e>
                        </m:eqArr>
                      </m:e>
                    </m:d>
                  </m:oMath>
                </a14:m>
                <a:endParaRPr lang="en-US" sz="1800"/>
              </a:p>
              <a:p>
                <a:pPr lvl="0"/>
                <a:r>
                  <a:rPr lang="en-US" sz="1800" smtClean="0">
                    <a:latin typeface="Constantia" pitchFamily="18" charset="0"/>
                    <a:cs typeface="Times New Roman" pitchFamily="18" charset="0"/>
                  </a:rPr>
                  <a:t> </a:t>
                </a:r>
                <a:r>
                  <a:rPr lang="en-AU" sz="1800">
                    <a:latin typeface="Constantia" pitchFamily="18" charset="0"/>
                  </a:rPr>
                  <a:t>Công suất vào của nguồn cấp:</a:t>
                </a:r>
                <a:r>
                  <a:rPr lang="en-AU" sz="1800" b="1">
                    <a:latin typeface="Constantia" pitchFamily="18" charset="0"/>
                  </a:rPr>
                  <a:t>   </a:t>
                </a:r>
                <a14:m>
                  <m:oMath xmlns:m="http://schemas.openxmlformats.org/officeDocument/2006/math">
                    <m:sSub>
                      <m:sSubPr>
                        <m:ctrlPr>
                          <a:rPr lang="en-US" sz="1800" i="1">
                            <a:latin typeface="Cambria Math"/>
                          </a:rPr>
                        </m:ctrlPr>
                      </m:sSubPr>
                      <m:e>
                        <m:r>
                          <a:rPr lang="en-US" sz="1800" i="1">
                            <a:latin typeface="Cambria Math"/>
                          </a:rPr>
                          <m:t>𝑃</m:t>
                        </m:r>
                      </m:e>
                      <m:sub>
                        <m:r>
                          <a:rPr lang="en-US" sz="1800" i="1">
                            <a:latin typeface="Cambria Math"/>
                          </a:rPr>
                          <m:t>𝑖</m:t>
                        </m:r>
                      </m:sub>
                    </m:sSub>
                    <m:d>
                      <m:dPr>
                        <m:ctrlPr>
                          <a:rPr lang="en-US" sz="1800" i="1">
                            <a:latin typeface="Cambria Math"/>
                          </a:rPr>
                        </m:ctrlPr>
                      </m:dPr>
                      <m:e>
                        <m:r>
                          <a:rPr lang="en-US" sz="1800" i="1">
                            <a:latin typeface="Cambria Math"/>
                          </a:rPr>
                          <m:t>𝑑𝑐</m:t>
                        </m:r>
                      </m:e>
                    </m:d>
                    <m:r>
                      <a:rPr lang="en-US" sz="1800" i="1">
                        <a:latin typeface="Cambria Math"/>
                      </a:rPr>
                      <m:t>=</m:t>
                    </m:r>
                    <m:sSub>
                      <m:sSubPr>
                        <m:ctrlPr>
                          <a:rPr lang="en-US" sz="1800" i="1">
                            <a:latin typeface="Cambria Math"/>
                          </a:rPr>
                        </m:ctrlPr>
                      </m:sSubPr>
                      <m:e>
                        <m:r>
                          <a:rPr lang="en-US" sz="1800" i="1">
                            <a:latin typeface="Cambria Math"/>
                          </a:rPr>
                          <m:t>𝑉</m:t>
                        </m:r>
                      </m:e>
                      <m:sub>
                        <m:r>
                          <a:rPr lang="en-US" sz="1800" i="1">
                            <a:latin typeface="Cambria Math"/>
                          </a:rPr>
                          <m:t>𝐶𝐶</m:t>
                        </m:r>
                      </m:sub>
                    </m:sSub>
                    <m:r>
                      <a:rPr lang="en-US" sz="1800" i="1">
                        <a:latin typeface="Cambria Math"/>
                      </a:rPr>
                      <m:t>∙</m:t>
                    </m:r>
                    <m:sSub>
                      <m:sSubPr>
                        <m:ctrlPr>
                          <a:rPr lang="en-US" sz="1800" i="1">
                            <a:latin typeface="Cambria Math"/>
                          </a:rPr>
                        </m:ctrlPr>
                      </m:sSubPr>
                      <m:e>
                        <m:r>
                          <a:rPr lang="en-US" sz="1800" i="1">
                            <a:latin typeface="Cambria Math"/>
                          </a:rPr>
                          <m:t>𝐼</m:t>
                        </m:r>
                      </m:e>
                      <m:sub>
                        <m:r>
                          <a:rPr lang="en-US" sz="1800" i="1">
                            <a:latin typeface="Cambria Math"/>
                          </a:rPr>
                          <m:t>𝐶𝑄</m:t>
                        </m:r>
                      </m:sub>
                    </m:sSub>
                    <m:r>
                      <a:rPr lang="en-US" sz="1800" i="1">
                        <a:latin typeface="Cambria Math"/>
                      </a:rPr>
                      <m:t>=</m:t>
                    </m:r>
                    <m:f>
                      <m:fPr>
                        <m:ctrlPr>
                          <a:rPr lang="en-US" sz="1800" i="1">
                            <a:latin typeface="Cambria Math"/>
                          </a:rPr>
                        </m:ctrlPr>
                      </m:fPr>
                      <m:num>
                        <m:sSubSup>
                          <m:sSubSupPr>
                            <m:ctrlPr>
                              <a:rPr lang="en-US" sz="1800" i="1">
                                <a:latin typeface="Cambria Math"/>
                              </a:rPr>
                            </m:ctrlPr>
                          </m:sSubSupPr>
                          <m:e>
                            <m:r>
                              <a:rPr lang="en-US" sz="1800" i="1">
                                <a:latin typeface="Cambria Math"/>
                              </a:rPr>
                              <m:t>𝑉</m:t>
                            </m:r>
                          </m:e>
                          <m:sub>
                            <m:r>
                              <a:rPr lang="en-US" sz="1800" i="1">
                                <a:latin typeface="Cambria Math"/>
                              </a:rPr>
                              <m:t>𝐶𝐶</m:t>
                            </m:r>
                          </m:sub>
                          <m:sup>
                            <m:r>
                              <a:rPr lang="en-US" sz="1800" i="1">
                                <a:latin typeface="Cambria Math"/>
                              </a:rPr>
                              <m:t>2</m:t>
                            </m:r>
                          </m:sup>
                        </m:sSubSup>
                      </m:num>
                      <m:den>
                        <m:sSub>
                          <m:sSubPr>
                            <m:ctrlPr>
                              <a:rPr lang="en-US" sz="1800" i="1">
                                <a:latin typeface="Cambria Math"/>
                              </a:rPr>
                            </m:ctrlPr>
                          </m:sSubPr>
                          <m:e>
                            <m:r>
                              <a:rPr lang="en-US" sz="1800" i="1">
                                <a:latin typeface="Cambria Math"/>
                              </a:rPr>
                              <m:t>𝑅</m:t>
                            </m:r>
                          </m:e>
                          <m:sub>
                            <m:r>
                              <a:rPr lang="en-US" sz="1800" i="1">
                                <a:latin typeface="Cambria Math"/>
                              </a:rPr>
                              <m:t>𝐿</m:t>
                            </m:r>
                          </m:sub>
                        </m:sSub>
                      </m:den>
                    </m:f>
                  </m:oMath>
                </a14:m>
                <a:endParaRPr lang="en-US" sz="1800">
                  <a:latin typeface="Constantia" pitchFamily="18" charset="0"/>
                </a:endParaRPr>
              </a:p>
              <a:p>
                <a:pPr lvl="0"/>
                <a:r>
                  <a:rPr lang="en-US" sz="1800">
                    <a:latin typeface="Constantia" pitchFamily="18" charset="0"/>
                  </a:rPr>
                  <a:t>Công suất xoay chiều cực đại trên tải:  </a:t>
                </a:r>
                <a14:m>
                  <m:oMath xmlns:m="http://schemas.openxmlformats.org/officeDocument/2006/math">
                    <m:sSub>
                      <m:sSubPr>
                        <m:ctrlPr>
                          <a:rPr lang="en-US" sz="1800" i="1">
                            <a:latin typeface="Cambria Math"/>
                          </a:rPr>
                        </m:ctrlPr>
                      </m:sSubPr>
                      <m:e>
                        <m:sSub>
                          <m:sSubPr>
                            <m:ctrlPr>
                              <a:rPr lang="en-US" sz="1800" i="1">
                                <a:latin typeface="Cambria Math"/>
                              </a:rPr>
                            </m:ctrlPr>
                          </m:sSubPr>
                          <m:e>
                            <m:r>
                              <a:rPr lang="en-US" sz="1800" i="1">
                                <a:latin typeface="Cambria Math"/>
                              </a:rPr>
                              <m:t>𝑃</m:t>
                            </m:r>
                          </m:e>
                          <m:sub>
                            <m:r>
                              <a:rPr lang="en-US" sz="1800" i="1">
                                <a:latin typeface="Cambria Math"/>
                              </a:rPr>
                              <m:t>𝑜</m:t>
                            </m:r>
                          </m:sub>
                        </m:sSub>
                        <m:d>
                          <m:dPr>
                            <m:ctrlPr>
                              <a:rPr lang="en-US" sz="1800" i="1">
                                <a:latin typeface="Cambria Math"/>
                              </a:rPr>
                            </m:ctrlPr>
                          </m:dPr>
                          <m:e>
                            <m:r>
                              <a:rPr lang="en-US" sz="1800" i="1">
                                <a:latin typeface="Cambria Math"/>
                              </a:rPr>
                              <m:t>𝑎𝑐</m:t>
                            </m:r>
                          </m:e>
                        </m:d>
                      </m:e>
                      <m:sub>
                        <m:r>
                          <a:rPr lang="en-US" sz="1800" i="1">
                            <a:latin typeface="Cambria Math"/>
                          </a:rPr>
                          <m:t>𝑚𝑎𝑥</m:t>
                        </m:r>
                      </m:sub>
                    </m:sSub>
                    <m:r>
                      <a:rPr lang="en-US" sz="1800" i="1">
                        <a:latin typeface="Cambria Math"/>
                      </a:rPr>
                      <m:t>=</m:t>
                    </m:r>
                    <m:sSub>
                      <m:sSubPr>
                        <m:ctrlPr>
                          <a:rPr lang="en-US" sz="1800" i="1">
                            <a:latin typeface="Cambria Math"/>
                          </a:rPr>
                        </m:ctrlPr>
                      </m:sSubPr>
                      <m:e>
                        <m:f>
                          <m:fPr>
                            <m:ctrlPr>
                              <a:rPr lang="en-US" sz="1800" i="1">
                                <a:latin typeface="Cambria Math"/>
                              </a:rPr>
                            </m:ctrlPr>
                          </m:fPr>
                          <m:num>
                            <m:r>
                              <a:rPr lang="en-US" sz="1800" i="1">
                                <a:latin typeface="Cambria Math"/>
                              </a:rPr>
                              <m:t>1</m:t>
                            </m:r>
                          </m:num>
                          <m:den>
                            <m:r>
                              <a:rPr lang="en-US" sz="1800" i="1">
                                <a:latin typeface="Cambria Math"/>
                              </a:rPr>
                              <m:t>2</m:t>
                            </m:r>
                          </m:den>
                        </m:f>
                        <m:r>
                          <a:rPr lang="en-US" sz="1800" i="1">
                            <a:latin typeface="Cambria Math"/>
                          </a:rPr>
                          <m:t>𝑈</m:t>
                        </m:r>
                      </m:e>
                      <m:sub>
                        <m:r>
                          <a:rPr lang="en-US" sz="1800" i="1">
                            <a:latin typeface="Cambria Math"/>
                          </a:rPr>
                          <m:t>𝐶𝐸</m:t>
                        </m:r>
                        <m:r>
                          <a:rPr lang="en-US" sz="1800" i="1">
                            <a:latin typeface="Cambria Math"/>
                          </a:rPr>
                          <m:t>(</m:t>
                        </m:r>
                        <m:r>
                          <a:rPr lang="en-US" sz="1800" i="1">
                            <a:latin typeface="Cambria Math"/>
                          </a:rPr>
                          <m:t>𝑝</m:t>
                        </m:r>
                        <m:r>
                          <a:rPr lang="en-US" sz="1800" i="1">
                            <a:latin typeface="Cambria Math"/>
                          </a:rPr>
                          <m:t>)</m:t>
                        </m:r>
                      </m:sub>
                    </m:sSub>
                    <m:r>
                      <a:rPr lang="en-US" sz="1800" i="1">
                        <a:latin typeface="Cambria Math"/>
                      </a:rPr>
                      <m:t>∙</m:t>
                    </m:r>
                    <m:sSub>
                      <m:sSubPr>
                        <m:ctrlPr>
                          <a:rPr lang="en-US" sz="1800" i="1">
                            <a:latin typeface="Cambria Math"/>
                          </a:rPr>
                        </m:ctrlPr>
                      </m:sSubPr>
                      <m:e>
                        <m:r>
                          <a:rPr lang="en-US" sz="1800" i="1">
                            <a:latin typeface="Cambria Math"/>
                          </a:rPr>
                          <m:t>𝐼</m:t>
                        </m:r>
                      </m:e>
                      <m:sub>
                        <m:r>
                          <a:rPr lang="en-US" sz="1800" i="1">
                            <a:latin typeface="Cambria Math"/>
                          </a:rPr>
                          <m:t>𝐶</m:t>
                        </m:r>
                        <m:r>
                          <a:rPr lang="en-US" sz="1800" i="1">
                            <a:latin typeface="Cambria Math"/>
                          </a:rPr>
                          <m:t>(</m:t>
                        </m:r>
                        <m:r>
                          <a:rPr lang="en-US" sz="1800" i="1">
                            <a:latin typeface="Cambria Math"/>
                          </a:rPr>
                          <m:t>𝑝</m:t>
                        </m:r>
                        <m:r>
                          <a:rPr lang="en-US" sz="1800" i="1">
                            <a:latin typeface="Cambria Math"/>
                          </a:rPr>
                          <m:t>)</m:t>
                        </m:r>
                      </m:sub>
                    </m:sSub>
                    <m:r>
                      <a:rPr lang="en-US" sz="1800" i="1">
                        <a:latin typeface="Cambria Math"/>
                      </a:rPr>
                      <m:t>=</m:t>
                    </m:r>
                    <m:f>
                      <m:fPr>
                        <m:ctrlPr>
                          <a:rPr lang="en-US" sz="1800" i="1">
                            <a:latin typeface="Cambria Math"/>
                          </a:rPr>
                        </m:ctrlPr>
                      </m:fPr>
                      <m:num>
                        <m:r>
                          <a:rPr lang="en-US" sz="1800" i="1">
                            <a:latin typeface="Cambria Math"/>
                          </a:rPr>
                          <m:t>1</m:t>
                        </m:r>
                      </m:num>
                      <m:den>
                        <m:r>
                          <a:rPr lang="en-US" sz="1800" i="1">
                            <a:latin typeface="Cambria Math"/>
                          </a:rPr>
                          <m:t>2</m:t>
                        </m:r>
                      </m:den>
                    </m:f>
                    <m:f>
                      <m:fPr>
                        <m:ctrlPr>
                          <a:rPr lang="en-US" sz="1800" i="1">
                            <a:latin typeface="Cambria Math"/>
                          </a:rPr>
                        </m:ctrlPr>
                      </m:fPr>
                      <m:num>
                        <m:sSubSup>
                          <m:sSubSupPr>
                            <m:ctrlPr>
                              <a:rPr lang="en-US" sz="1800" i="1">
                                <a:latin typeface="Cambria Math"/>
                              </a:rPr>
                            </m:ctrlPr>
                          </m:sSubSupPr>
                          <m:e>
                            <m:r>
                              <a:rPr lang="en-US" sz="1800" i="1">
                                <a:latin typeface="Cambria Math"/>
                              </a:rPr>
                              <m:t>𝑉</m:t>
                            </m:r>
                          </m:e>
                          <m:sub>
                            <m:r>
                              <a:rPr lang="en-US" sz="1800" i="1">
                                <a:latin typeface="Cambria Math"/>
                              </a:rPr>
                              <m:t>𝐶𝐶</m:t>
                            </m:r>
                          </m:sub>
                          <m:sup>
                            <m:r>
                              <a:rPr lang="en-US" sz="1800" i="1">
                                <a:latin typeface="Cambria Math"/>
                              </a:rPr>
                              <m:t>2</m:t>
                            </m:r>
                          </m:sup>
                        </m:sSubSup>
                      </m:num>
                      <m:den>
                        <m:sSub>
                          <m:sSubPr>
                            <m:ctrlPr>
                              <a:rPr lang="en-US" sz="1800" i="1">
                                <a:latin typeface="Cambria Math"/>
                              </a:rPr>
                            </m:ctrlPr>
                          </m:sSubPr>
                          <m:e>
                            <m:r>
                              <a:rPr lang="en-US" sz="1800" i="1">
                                <a:latin typeface="Cambria Math"/>
                              </a:rPr>
                              <m:t>𝑅</m:t>
                            </m:r>
                          </m:e>
                          <m:sub>
                            <m:r>
                              <a:rPr lang="en-US" sz="1800" i="1">
                                <a:latin typeface="Cambria Math"/>
                              </a:rPr>
                              <m:t>𝐿</m:t>
                            </m:r>
                          </m:sub>
                        </m:sSub>
                      </m:den>
                    </m:f>
                  </m:oMath>
                </a14:m>
                <a:endParaRPr lang="en-US" sz="1800">
                  <a:latin typeface="Constantia" pitchFamily="18" charset="0"/>
                </a:endParaRPr>
              </a:p>
              <a:p>
                <a:pPr lvl="0"/>
                <a:r>
                  <a:rPr lang="en-US" sz="1800">
                    <a:latin typeface="Constantia" pitchFamily="18" charset="0"/>
                  </a:rPr>
                  <a:t>Hiệu suất của mạch: </a:t>
                </a:r>
                <a14:m>
                  <m:oMath xmlns:m="http://schemas.openxmlformats.org/officeDocument/2006/math">
                    <m:r>
                      <a:rPr lang="en-US" sz="1800" i="1">
                        <a:latin typeface="Cambria Math"/>
                      </a:rPr>
                      <m:t>𝜂</m:t>
                    </m:r>
                    <m:r>
                      <a:rPr lang="en-US" sz="1800" i="1">
                        <a:latin typeface="Cambria Math"/>
                      </a:rPr>
                      <m:t>=</m:t>
                    </m:r>
                    <m:f>
                      <m:fPr>
                        <m:ctrlPr>
                          <a:rPr lang="en-US" sz="1800" i="1">
                            <a:latin typeface="Cambria Math"/>
                          </a:rPr>
                        </m:ctrlPr>
                      </m:fPr>
                      <m:num>
                        <m:sSub>
                          <m:sSubPr>
                            <m:ctrlPr>
                              <a:rPr lang="en-US" sz="1800" i="1">
                                <a:latin typeface="Cambria Math"/>
                              </a:rPr>
                            </m:ctrlPr>
                          </m:sSubPr>
                          <m:e>
                            <m:sSub>
                              <m:sSubPr>
                                <m:ctrlPr>
                                  <a:rPr lang="en-US" sz="1800" i="1">
                                    <a:latin typeface="Cambria Math"/>
                                  </a:rPr>
                                </m:ctrlPr>
                              </m:sSubPr>
                              <m:e>
                                <m:r>
                                  <a:rPr lang="en-US" sz="1800" i="1">
                                    <a:latin typeface="Cambria Math"/>
                                  </a:rPr>
                                  <m:t>𝑃</m:t>
                                </m:r>
                              </m:e>
                              <m:sub>
                                <m:r>
                                  <a:rPr lang="en-US" sz="1800" i="1">
                                    <a:latin typeface="Cambria Math"/>
                                  </a:rPr>
                                  <m:t>𝑜𝑢𝑡</m:t>
                                </m:r>
                                <m:r>
                                  <a:rPr lang="en-US" sz="1800" i="1">
                                    <a:latin typeface="Cambria Math"/>
                                  </a:rPr>
                                  <m:t>(</m:t>
                                </m:r>
                                <m:r>
                                  <a:rPr lang="en-US" sz="1800" i="1">
                                    <a:latin typeface="Cambria Math"/>
                                  </a:rPr>
                                  <m:t>𝑎𝑐</m:t>
                                </m:r>
                                <m:r>
                                  <a:rPr lang="en-US" sz="1800" i="1">
                                    <a:latin typeface="Cambria Math"/>
                                  </a:rPr>
                                  <m:t>)</m:t>
                                </m:r>
                              </m:sub>
                            </m:sSub>
                          </m:e>
                          <m:sub>
                            <m:r>
                              <a:rPr lang="en-US" sz="1800" i="1">
                                <a:latin typeface="Cambria Math"/>
                              </a:rPr>
                              <m:t>𝑚𝑎𝑥</m:t>
                            </m:r>
                          </m:sub>
                        </m:sSub>
                      </m:num>
                      <m:den>
                        <m:sSub>
                          <m:sSubPr>
                            <m:ctrlPr>
                              <a:rPr lang="en-US" sz="1800" i="1">
                                <a:latin typeface="Cambria Math"/>
                              </a:rPr>
                            </m:ctrlPr>
                          </m:sSubPr>
                          <m:e>
                            <m:r>
                              <a:rPr lang="en-US" sz="1800" i="1">
                                <a:latin typeface="Cambria Math"/>
                              </a:rPr>
                              <m:t>𝑃</m:t>
                            </m:r>
                          </m:e>
                          <m:sub>
                            <m:r>
                              <a:rPr lang="en-US" sz="1800" i="1">
                                <a:latin typeface="Cambria Math"/>
                              </a:rPr>
                              <m:t>𝑖𝑛</m:t>
                            </m:r>
                            <m:r>
                              <a:rPr lang="en-US" sz="1800" i="1">
                                <a:latin typeface="Cambria Math"/>
                              </a:rPr>
                              <m:t>(</m:t>
                            </m:r>
                            <m:r>
                              <a:rPr lang="en-US" sz="1800" i="1">
                                <a:latin typeface="Cambria Math"/>
                              </a:rPr>
                              <m:t>𝑑𝑐</m:t>
                            </m:r>
                            <m:r>
                              <a:rPr lang="en-US" sz="1800" i="1">
                                <a:latin typeface="Cambria Math"/>
                              </a:rPr>
                              <m:t>)</m:t>
                            </m:r>
                          </m:sub>
                        </m:sSub>
                      </m:den>
                    </m:f>
                    <m:r>
                      <a:rPr lang="en-US" sz="1800" i="1">
                        <a:latin typeface="Cambria Math"/>
                      </a:rPr>
                      <m:t>∙100%=50%</m:t>
                    </m:r>
                  </m:oMath>
                </a14:m>
                <a:endParaRPr lang="en-US" sz="1800">
                  <a:latin typeface="Constantia" pitchFamily="18" charset="0"/>
                </a:endParaRPr>
              </a:p>
              <a:p>
                <a:pPr lvl="0"/>
                <a:r>
                  <a:rPr lang="en-US" sz="1800">
                    <a:latin typeface="Constantia" pitchFamily="18" charset="0"/>
                  </a:rPr>
                  <a:t>Công suất tiêu tán trên Transistor: </a:t>
                </a:r>
                <a14:m>
                  <m:oMath xmlns:m="http://schemas.openxmlformats.org/officeDocument/2006/math">
                    <m:sSub>
                      <m:sSubPr>
                        <m:ctrlPr>
                          <a:rPr lang="en-US" sz="1800" i="1">
                            <a:latin typeface="Cambria Math"/>
                          </a:rPr>
                        </m:ctrlPr>
                      </m:sSubPr>
                      <m:e>
                        <m:r>
                          <a:rPr lang="en-AU" sz="1800" i="1">
                            <a:latin typeface="Cambria Math"/>
                          </a:rPr>
                          <m:t>𝑃</m:t>
                        </m:r>
                      </m:e>
                      <m:sub>
                        <m:r>
                          <a:rPr lang="en-AU" sz="1800" i="1">
                            <a:latin typeface="Cambria Math"/>
                          </a:rPr>
                          <m:t>𝑇</m:t>
                        </m:r>
                      </m:sub>
                    </m:sSub>
                    <m:r>
                      <a:rPr lang="en-AU" sz="1800" i="1">
                        <a:latin typeface="Cambria Math"/>
                      </a:rPr>
                      <m:t>=</m:t>
                    </m:r>
                    <m:sSub>
                      <m:sSubPr>
                        <m:ctrlPr>
                          <a:rPr lang="en-US" sz="1800" i="1">
                            <a:latin typeface="Cambria Math"/>
                          </a:rPr>
                        </m:ctrlPr>
                      </m:sSubPr>
                      <m:e>
                        <m:r>
                          <a:rPr lang="en-AU" sz="1800" i="1">
                            <a:latin typeface="Cambria Math"/>
                          </a:rPr>
                          <m:t>𝑃</m:t>
                        </m:r>
                      </m:e>
                      <m:sub>
                        <m:r>
                          <a:rPr lang="en-AU" sz="1800" i="1">
                            <a:latin typeface="Cambria Math"/>
                          </a:rPr>
                          <m:t>𝑖𝑛</m:t>
                        </m:r>
                        <m:r>
                          <a:rPr lang="en-AU" sz="1800" i="1">
                            <a:latin typeface="Cambria Math"/>
                          </a:rPr>
                          <m:t>(</m:t>
                        </m:r>
                        <m:r>
                          <a:rPr lang="en-AU" sz="1800" i="1">
                            <a:latin typeface="Cambria Math"/>
                          </a:rPr>
                          <m:t>𝑑𝑐</m:t>
                        </m:r>
                        <m:r>
                          <a:rPr lang="en-AU" sz="1800" i="1">
                            <a:latin typeface="Cambria Math"/>
                          </a:rPr>
                          <m:t>)</m:t>
                        </m:r>
                      </m:sub>
                    </m:sSub>
                    <m:r>
                      <a:rPr lang="en-AU" sz="1800" i="1">
                        <a:latin typeface="Cambria Math"/>
                      </a:rPr>
                      <m:t>−</m:t>
                    </m:r>
                    <m:sSub>
                      <m:sSubPr>
                        <m:ctrlPr>
                          <a:rPr lang="en-US" sz="1800" i="1">
                            <a:latin typeface="Cambria Math"/>
                          </a:rPr>
                        </m:ctrlPr>
                      </m:sSubPr>
                      <m:e>
                        <m:r>
                          <a:rPr lang="en-AU" sz="1800" i="1">
                            <a:latin typeface="Cambria Math"/>
                          </a:rPr>
                          <m:t>𝑃</m:t>
                        </m:r>
                      </m:e>
                      <m:sub>
                        <m:r>
                          <a:rPr lang="en-AU" sz="1800" i="1">
                            <a:latin typeface="Cambria Math"/>
                          </a:rPr>
                          <m:t>𝑜</m:t>
                        </m:r>
                        <m:r>
                          <a:rPr lang="en-AU" sz="1800" i="1">
                            <a:latin typeface="Cambria Math"/>
                          </a:rPr>
                          <m:t>(</m:t>
                        </m:r>
                        <m:r>
                          <a:rPr lang="en-AU" sz="1800" i="1">
                            <a:latin typeface="Cambria Math"/>
                          </a:rPr>
                          <m:t>𝑎𝑐</m:t>
                        </m:r>
                        <m:r>
                          <a:rPr lang="en-AU" sz="1800" i="1">
                            <a:latin typeface="Cambria Math"/>
                          </a:rPr>
                          <m:t>)</m:t>
                        </m:r>
                      </m:sub>
                    </m:sSub>
                  </m:oMath>
                </a14:m>
                <a:endParaRPr lang="en-US" sz="1800">
                  <a:latin typeface="Constantia" pitchFamily="18" charset="0"/>
                </a:endParaRPr>
              </a:p>
              <a:p>
                <a:pPr marL="0" indent="0">
                  <a:buNone/>
                </a:pPr>
                <a:r>
                  <a:rPr lang="en-US" sz="1800" b="1" i="1" u="sng" smtClean="0">
                    <a:solidFill>
                      <a:srgbClr val="FF0000"/>
                    </a:solidFill>
                    <a:latin typeface="Constantia" pitchFamily="18" charset="0"/>
                  </a:rPr>
                  <a:t>Kết luận:</a:t>
                </a:r>
                <a:r>
                  <a:rPr lang="en-US" sz="1800" b="1" i="1" smtClean="0">
                    <a:solidFill>
                      <a:srgbClr val="FF0000"/>
                    </a:solidFill>
                    <a:latin typeface="Constantia" pitchFamily="18" charset="0"/>
                  </a:rPr>
                  <a:t>  </a:t>
                </a:r>
                <a:r>
                  <a:rPr lang="en-US" sz="1800" i="1" smtClean="0">
                    <a:latin typeface="Constantia" pitchFamily="18" charset="0"/>
                  </a:rPr>
                  <a:t>Vậy </a:t>
                </a:r>
                <a:r>
                  <a:rPr lang="en-US" sz="1800" i="1">
                    <a:latin typeface="Constantia" pitchFamily="18" charset="0"/>
                  </a:rPr>
                  <a:t>trong trường hợp này, khi thay điện trở R</a:t>
                </a:r>
                <a:r>
                  <a:rPr lang="en-US" sz="1800" i="1" baseline="-25000">
                    <a:latin typeface="Constantia" pitchFamily="18" charset="0"/>
                  </a:rPr>
                  <a:t>C</a:t>
                </a:r>
                <a:r>
                  <a:rPr lang="en-US" sz="1800" i="1">
                    <a:latin typeface="Constantia" pitchFamily="18" charset="0"/>
                  </a:rPr>
                  <a:t> bằng cuộn cảm thì hiệu suất của mạch tăng gấp đôi. </a:t>
                </a:r>
              </a:p>
              <a:p>
                <a:pPr eaLnBrk="1" hangingPunct="1">
                  <a:lnSpc>
                    <a:spcPct val="120000"/>
                  </a:lnSpc>
                  <a:buFontTx/>
                  <a:buNone/>
                </a:pPr>
                <a:endParaRPr lang="en-US" sz="1800" i="1" smtClean="0">
                  <a:latin typeface="Constantia" pitchFamily="18" charset="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p:txBody>
          </p:sp>
        </mc:Choice>
        <mc:Fallback xmlns="">
          <p:sp>
            <p:nvSpPr>
              <p:cNvPr id="17423" name="Content Placeholder 2"/>
              <p:cNvSpPr>
                <a:spLocks noGrp="1" noRot="1" noChangeAspect="1" noMove="1" noResize="1" noEditPoints="1" noAdjustHandles="1" noChangeArrowheads="1" noChangeShapeType="1" noTextEdit="1"/>
              </p:cNvSpPr>
              <p:nvPr>
                <p:ph sz="quarter" idx="1"/>
              </p:nvPr>
            </p:nvSpPr>
            <p:spPr>
              <a:xfrm>
                <a:off x="304800" y="889575"/>
                <a:ext cx="8382000" cy="5892225"/>
              </a:xfrm>
              <a:blipFill rotWithShape="1">
                <a:blip r:embed="rId2"/>
                <a:stretch>
                  <a:fillRect l="-582" r="-727"/>
                </a:stretch>
              </a:blipFill>
            </p:spPr>
            <p:txBody>
              <a:bodyPr/>
              <a:lstStyle/>
              <a:p>
                <a:r>
                  <a:rPr lang="en-US">
                    <a:noFill/>
                  </a:rPr>
                  <a:t> </a:t>
                </a:r>
              </a:p>
            </p:txBody>
          </p:sp>
        </mc:Fallback>
      </mc:AlternateContent>
      <p:sp>
        <p:nvSpPr>
          <p:cNvPr id="37" name="Rectangle 36"/>
          <p:cNvSpPr/>
          <p:nvPr/>
        </p:nvSpPr>
        <p:spPr>
          <a:xfrm>
            <a:off x="304800" y="304800"/>
            <a:ext cx="8382000" cy="584775"/>
          </a:xfrm>
          <a:prstGeom prst="rect">
            <a:avLst/>
          </a:prstGeom>
        </p:spPr>
        <p:txBody>
          <a:bodyPr wrap="square">
            <a:spAutoFit/>
          </a:bodyPr>
          <a:lstStyle/>
          <a:p>
            <a:pPr algn="ctr"/>
            <a:r>
              <a:rPr lang="en-US" sz="3200" b="1" smtClean="0">
                <a:solidFill>
                  <a:schemeClr val="accent1">
                    <a:lumMod val="75000"/>
                  </a:schemeClr>
                </a:solidFill>
                <a:latin typeface="Constantia" pitchFamily="18" charset="0"/>
                <a:cs typeface="Times New Roman" pitchFamily="18" charset="0"/>
              </a:rPr>
              <a:t>3.2. Mạch khuếch đại công suất chế độ A</a:t>
            </a:r>
            <a:endParaRPr lang="vi-VN" sz="3200">
              <a:latin typeface="Constantia" pitchFamily="18" charset="0"/>
            </a:endParaRPr>
          </a:p>
        </p:txBody>
      </p:sp>
    </p:spTree>
    <p:extLst>
      <p:ext uri="{BB962C8B-B14F-4D97-AF65-F5344CB8AC3E}">
        <p14:creationId xmlns:p14="http://schemas.microsoft.com/office/powerpoint/2010/main" val="27523801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423" name="Content Placeholder 2"/>
              <p:cNvSpPr>
                <a:spLocks noGrp="1"/>
              </p:cNvSpPr>
              <p:nvPr>
                <p:ph sz="quarter" idx="1"/>
              </p:nvPr>
            </p:nvSpPr>
            <p:spPr>
              <a:xfrm>
                <a:off x="304800" y="889575"/>
                <a:ext cx="8305800" cy="5892225"/>
              </a:xfrm>
            </p:spPr>
            <p:txBody>
              <a:bodyPr>
                <a:normAutofit/>
              </a:bodyPr>
              <a:lstStyle/>
              <a:p>
                <a:pPr eaLnBrk="1" hangingPunct="1">
                  <a:buSzPct val="90000"/>
                  <a:buBlip>
                    <a:blip r:embed="rId2"/>
                  </a:buBlip>
                </a:pPr>
                <a:r>
                  <a:rPr lang="en-US" u="sng" smtClean="0">
                    <a:solidFill>
                      <a:srgbClr val="FF0000"/>
                    </a:solidFill>
                    <a:latin typeface="Times New Roman" pitchFamily="18" charset="0"/>
                    <a:cs typeface="Times New Roman" pitchFamily="18" charset="0"/>
                  </a:rPr>
                  <a:t> Tải ghép biến áp</a:t>
                </a:r>
              </a:p>
              <a:p>
                <a:pPr eaLnBrk="1" hangingPunct="1">
                  <a:buFontTx/>
                  <a:buNone/>
                </a:pPr>
                <a:endParaRPr lang="en-US" sz="1800" smtClean="0">
                  <a:latin typeface="Times New Roman" pitchFamily="18" charset="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a:p>
                <a:pPr>
                  <a:buSzPct val="100000"/>
                  <a:buFont typeface="Courier New" pitchFamily="49" charset="0"/>
                  <a:buChar char="o"/>
                </a:pPr>
                <a:r>
                  <a:rPr lang="en-US" sz="1800" i="1">
                    <a:latin typeface="Constantia" pitchFamily="18" charset="0"/>
                  </a:rPr>
                  <a:t>Tải xoay chiều: </a:t>
                </a:r>
                <a14:m>
                  <m:oMath xmlns:m="http://schemas.openxmlformats.org/officeDocument/2006/math">
                    <m:r>
                      <a:rPr lang="en-US" sz="1800" i="1">
                        <a:latin typeface="Cambria Math"/>
                      </a:rPr>
                      <m:t>   </m:t>
                    </m:r>
                    <m:sSubSup>
                      <m:sSubSupPr>
                        <m:ctrlPr>
                          <a:rPr lang="en-US" sz="1800" i="1">
                            <a:latin typeface="Cambria Math"/>
                          </a:rPr>
                        </m:ctrlPr>
                      </m:sSubSupPr>
                      <m:e>
                        <m:r>
                          <a:rPr lang="vi-VN" sz="1800" i="1">
                            <a:latin typeface="Cambria Math"/>
                          </a:rPr>
                          <m:t>𝑅</m:t>
                        </m:r>
                      </m:e>
                      <m:sub>
                        <m:r>
                          <a:rPr lang="vi-VN" sz="1800" i="1">
                            <a:latin typeface="Cambria Math"/>
                          </a:rPr>
                          <m:t>𝐿</m:t>
                        </m:r>
                      </m:sub>
                      <m:sup>
                        <m:r>
                          <a:rPr lang="vi-VN" sz="1800" i="1">
                            <a:latin typeface="Cambria Math"/>
                          </a:rPr>
                          <m:t>′</m:t>
                        </m:r>
                      </m:sup>
                    </m:sSubSup>
                    <m:r>
                      <a:rPr lang="vi-VN" sz="1800" i="1">
                        <a:latin typeface="Cambria Math"/>
                      </a:rPr>
                      <m:t>=</m:t>
                    </m:r>
                    <m:sSup>
                      <m:sSupPr>
                        <m:ctrlPr>
                          <a:rPr lang="en-US" sz="1800" i="1">
                            <a:latin typeface="Cambria Math"/>
                          </a:rPr>
                        </m:ctrlPr>
                      </m:sSupPr>
                      <m:e>
                        <m:d>
                          <m:dPr>
                            <m:ctrlPr>
                              <a:rPr lang="en-US" sz="1800" i="1">
                                <a:latin typeface="Cambria Math"/>
                              </a:rPr>
                            </m:ctrlPr>
                          </m:dPr>
                          <m:e>
                            <m:f>
                              <m:fPr>
                                <m:ctrlPr>
                                  <a:rPr lang="en-US" sz="1800" i="1">
                                    <a:latin typeface="Cambria Math"/>
                                  </a:rPr>
                                </m:ctrlPr>
                              </m:fPr>
                              <m:num>
                                <m:sSub>
                                  <m:sSubPr>
                                    <m:ctrlPr>
                                      <a:rPr lang="en-US" sz="1800" i="1">
                                        <a:latin typeface="Cambria Math"/>
                                      </a:rPr>
                                    </m:ctrlPr>
                                  </m:sSubPr>
                                  <m:e>
                                    <m:r>
                                      <a:rPr lang="vi-VN" sz="1800" i="1">
                                        <a:latin typeface="Cambria Math"/>
                                      </a:rPr>
                                      <m:t>𝑁</m:t>
                                    </m:r>
                                  </m:e>
                                  <m:sub>
                                    <m:r>
                                      <a:rPr lang="vi-VN" sz="1800" i="1">
                                        <a:latin typeface="Cambria Math"/>
                                      </a:rPr>
                                      <m:t>1</m:t>
                                    </m:r>
                                  </m:sub>
                                </m:sSub>
                              </m:num>
                              <m:den>
                                <m:sSub>
                                  <m:sSubPr>
                                    <m:ctrlPr>
                                      <a:rPr lang="en-US" sz="1800" i="1">
                                        <a:latin typeface="Cambria Math"/>
                                      </a:rPr>
                                    </m:ctrlPr>
                                  </m:sSubPr>
                                  <m:e>
                                    <m:r>
                                      <a:rPr lang="vi-VN" sz="1800" i="1">
                                        <a:latin typeface="Cambria Math"/>
                                      </a:rPr>
                                      <m:t>𝑁</m:t>
                                    </m:r>
                                  </m:e>
                                  <m:sub>
                                    <m:r>
                                      <a:rPr lang="vi-VN" sz="1800" i="1">
                                        <a:latin typeface="Cambria Math"/>
                                      </a:rPr>
                                      <m:t>2</m:t>
                                    </m:r>
                                  </m:sub>
                                </m:sSub>
                              </m:den>
                            </m:f>
                          </m:e>
                        </m:d>
                      </m:e>
                      <m:sup>
                        <m:r>
                          <a:rPr lang="vi-VN" sz="1800" i="1">
                            <a:latin typeface="Cambria Math"/>
                          </a:rPr>
                          <m:t>2</m:t>
                        </m:r>
                      </m:sup>
                    </m:sSup>
                    <m:sSub>
                      <m:sSubPr>
                        <m:ctrlPr>
                          <a:rPr lang="en-US" sz="1800" i="1">
                            <a:latin typeface="Cambria Math"/>
                          </a:rPr>
                        </m:ctrlPr>
                      </m:sSubPr>
                      <m:e>
                        <m:r>
                          <a:rPr lang="vi-VN" sz="1800" i="1">
                            <a:latin typeface="Cambria Math"/>
                          </a:rPr>
                          <m:t>𝑅</m:t>
                        </m:r>
                      </m:e>
                      <m:sub>
                        <m:r>
                          <a:rPr lang="vi-VN" sz="1800" i="1">
                            <a:latin typeface="Cambria Math"/>
                          </a:rPr>
                          <m:t>𝐿</m:t>
                        </m:r>
                      </m:sub>
                    </m:sSub>
                    <m:r>
                      <a:rPr lang="vi-VN" sz="1800" i="1">
                        <a:latin typeface="Cambria Math"/>
                      </a:rPr>
                      <m:t>=</m:t>
                    </m:r>
                    <m:sSup>
                      <m:sSupPr>
                        <m:ctrlPr>
                          <a:rPr lang="en-US" sz="1800" i="1">
                            <a:latin typeface="Cambria Math"/>
                          </a:rPr>
                        </m:ctrlPr>
                      </m:sSupPr>
                      <m:e>
                        <m:r>
                          <a:rPr lang="vi-VN" sz="1800" i="1">
                            <a:latin typeface="Cambria Math"/>
                          </a:rPr>
                          <m:t>𝛼</m:t>
                        </m:r>
                      </m:e>
                      <m:sup>
                        <m:r>
                          <a:rPr lang="vi-VN" sz="1800" i="1">
                            <a:latin typeface="Cambria Math"/>
                          </a:rPr>
                          <m:t>2</m:t>
                        </m:r>
                      </m:sup>
                    </m:sSup>
                    <m:sSub>
                      <m:sSubPr>
                        <m:ctrlPr>
                          <a:rPr lang="en-US" sz="1800" i="1">
                            <a:latin typeface="Cambria Math"/>
                          </a:rPr>
                        </m:ctrlPr>
                      </m:sSubPr>
                      <m:e>
                        <m:r>
                          <a:rPr lang="vi-VN" sz="1800" i="1">
                            <a:latin typeface="Cambria Math"/>
                          </a:rPr>
                          <m:t>𝑅</m:t>
                        </m:r>
                      </m:e>
                      <m:sub>
                        <m:r>
                          <a:rPr lang="vi-VN" sz="1800" i="1">
                            <a:latin typeface="Cambria Math"/>
                          </a:rPr>
                          <m:t>𝐿</m:t>
                        </m:r>
                      </m:sub>
                    </m:sSub>
                  </m:oMath>
                </a14:m>
                <a:endParaRPr lang="en-US" sz="1800">
                  <a:latin typeface="Times New Roman" pitchFamily="18" charset="0"/>
                  <a:cs typeface="Times New Roman" pitchFamily="18" charset="0"/>
                </a:endParaRPr>
              </a:p>
              <a:p>
                <a:pPr marL="0" indent="0">
                  <a:buNone/>
                </a:pPr>
                <a:r>
                  <a:rPr lang="en-US" sz="1800">
                    <a:latin typeface="Constantia" pitchFamily="18" charset="0"/>
                    <a:cs typeface="Times New Roman" pitchFamily="18" charset="0"/>
                  </a:rPr>
                  <a:t>Trong trường hợp tải ghép biến áp cũng giống như tải ghép cuộn cảm, đường tải tĩnh gần như vuông góc với trục hoành, đường tải động có hệ số góc tg</a:t>
                </a:r>
                <a:r>
                  <a:rPr lang="el-GR" sz="1800">
                    <a:latin typeface="Constantia" pitchFamily="18" charset="0"/>
                    <a:cs typeface="Times New Roman" pitchFamily="18" charset="0"/>
                  </a:rPr>
                  <a:t>α</a:t>
                </a:r>
                <a:r>
                  <a:rPr lang="en-US" sz="1800" baseline="-25000">
                    <a:latin typeface="Constantia" pitchFamily="18" charset="0"/>
                    <a:cs typeface="Times New Roman" pitchFamily="18" charset="0"/>
                  </a:rPr>
                  <a:t>2</a:t>
                </a:r>
                <a:r>
                  <a:rPr lang="en-US" sz="1800">
                    <a:latin typeface="Constantia" pitchFamily="18" charset="0"/>
                    <a:cs typeface="Times New Roman" pitchFamily="18" charset="0"/>
                  </a:rPr>
                  <a:t>=-1/R’</a:t>
                </a:r>
                <a:r>
                  <a:rPr lang="en-US" sz="1800" baseline="-25000">
                    <a:latin typeface="Constantia" pitchFamily="18" charset="0"/>
                    <a:cs typeface="Times New Roman" pitchFamily="18" charset="0"/>
                  </a:rPr>
                  <a:t>L</a:t>
                </a:r>
              </a:p>
              <a:p>
                <a:r>
                  <a:rPr lang="en-US" sz="1800" smtClean="0">
                    <a:latin typeface="Constantia" pitchFamily="18" charset="0"/>
                    <a:cs typeface="Times New Roman" pitchFamily="18" charset="0"/>
                  </a:rPr>
                  <a:t> Để đạt được hiệu suất cực đại thì điểm công tác tĩnh Q phải nằm chính giữa đường tải động</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1800" i="1">
                              <a:latin typeface="Cambria Math"/>
                            </a:rPr>
                          </m:ctrlPr>
                        </m:dPr>
                        <m:e>
                          <m:eqArr>
                            <m:eqArrPr>
                              <m:ctrlPr>
                                <a:rPr lang="en-US" sz="1800" i="1">
                                  <a:latin typeface="Cambria Math"/>
                                </a:rPr>
                              </m:ctrlPr>
                            </m:eqArrPr>
                            <m:e>
                              <m:sSub>
                                <m:sSubPr>
                                  <m:ctrlPr>
                                    <a:rPr lang="en-US" sz="1800" i="1">
                                      <a:latin typeface="Cambria Math"/>
                                    </a:rPr>
                                  </m:ctrlPr>
                                </m:sSubPr>
                                <m:e>
                                  <m:r>
                                    <a:rPr lang="en-AU" sz="1800" i="1">
                                      <a:latin typeface="Cambria Math"/>
                                    </a:rPr>
                                    <m:t>𝐼</m:t>
                                  </m:r>
                                </m:e>
                                <m:sub>
                                  <m:r>
                                    <a:rPr lang="en-AU" sz="1800" i="1">
                                      <a:latin typeface="Cambria Math"/>
                                    </a:rPr>
                                    <m:t>𝐶𝑄</m:t>
                                  </m:r>
                                </m:sub>
                              </m:sSub>
                              <m:r>
                                <a:rPr lang="en-AU" sz="1800" i="1">
                                  <a:latin typeface="Cambria Math"/>
                                </a:rPr>
                                <m:t>=</m:t>
                              </m:r>
                              <m:f>
                                <m:fPr>
                                  <m:ctrlPr>
                                    <a:rPr lang="en-US" sz="1800" i="1">
                                      <a:latin typeface="Cambria Math"/>
                                    </a:rPr>
                                  </m:ctrlPr>
                                </m:fPr>
                                <m:num>
                                  <m:sSub>
                                    <m:sSubPr>
                                      <m:ctrlPr>
                                        <a:rPr lang="en-US" sz="1800" i="1">
                                          <a:latin typeface="Cambria Math"/>
                                        </a:rPr>
                                      </m:ctrlPr>
                                    </m:sSubPr>
                                    <m:e>
                                      <m:r>
                                        <a:rPr lang="en-AU" sz="1800" i="1">
                                          <a:latin typeface="Cambria Math"/>
                                        </a:rPr>
                                        <m:t>𝑉</m:t>
                                      </m:r>
                                    </m:e>
                                    <m:sub>
                                      <m:r>
                                        <a:rPr lang="en-AU" sz="1800" i="1">
                                          <a:latin typeface="Cambria Math"/>
                                        </a:rPr>
                                        <m:t>𝐶𝐶</m:t>
                                      </m:r>
                                    </m:sub>
                                  </m:sSub>
                                </m:num>
                                <m:den>
                                  <m:sSubSup>
                                    <m:sSubSupPr>
                                      <m:ctrlPr>
                                        <a:rPr lang="en-US" sz="1800" i="1">
                                          <a:latin typeface="Cambria Math"/>
                                        </a:rPr>
                                      </m:ctrlPr>
                                    </m:sSubSupPr>
                                    <m:e>
                                      <m:r>
                                        <a:rPr lang="en-AU" sz="1800" i="1">
                                          <a:latin typeface="Cambria Math"/>
                                        </a:rPr>
                                        <m:t>𝑅</m:t>
                                      </m:r>
                                    </m:e>
                                    <m:sub>
                                      <m:r>
                                        <a:rPr lang="en-AU" sz="1800" i="1">
                                          <a:latin typeface="Cambria Math"/>
                                        </a:rPr>
                                        <m:t>𝐿</m:t>
                                      </m:r>
                                    </m:sub>
                                    <m:sup>
                                      <m:r>
                                        <a:rPr lang="en-AU" sz="1800" i="1">
                                          <a:latin typeface="Cambria Math"/>
                                        </a:rPr>
                                        <m:t>′</m:t>
                                      </m:r>
                                    </m:sup>
                                  </m:sSubSup>
                                </m:den>
                              </m:f>
                            </m:e>
                            <m:e>
                              <m:sSub>
                                <m:sSubPr>
                                  <m:ctrlPr>
                                    <a:rPr lang="en-US" sz="1800" i="1">
                                      <a:latin typeface="Cambria Math"/>
                                    </a:rPr>
                                  </m:ctrlPr>
                                </m:sSubPr>
                                <m:e>
                                  <m:r>
                                    <a:rPr lang="en-AU" sz="1800" i="1">
                                      <a:latin typeface="Cambria Math"/>
                                    </a:rPr>
                                    <m:t>𝑈</m:t>
                                  </m:r>
                                </m:e>
                                <m:sub>
                                  <m:r>
                                    <a:rPr lang="en-AU" sz="1800" i="1">
                                      <a:latin typeface="Cambria Math"/>
                                    </a:rPr>
                                    <m:t>𝐶𝐸𝑄</m:t>
                                  </m:r>
                                </m:sub>
                              </m:sSub>
                              <m:r>
                                <a:rPr lang="en-AU" sz="1800" i="1">
                                  <a:latin typeface="Cambria Math"/>
                                </a:rPr>
                                <m:t>=</m:t>
                              </m:r>
                              <m:sSub>
                                <m:sSubPr>
                                  <m:ctrlPr>
                                    <a:rPr lang="en-US" sz="1800" i="1">
                                      <a:latin typeface="Cambria Math"/>
                                    </a:rPr>
                                  </m:ctrlPr>
                                </m:sSubPr>
                                <m:e>
                                  <m:r>
                                    <a:rPr lang="en-AU" sz="1800" i="1">
                                      <a:latin typeface="Cambria Math"/>
                                    </a:rPr>
                                    <m:t>𝑉</m:t>
                                  </m:r>
                                </m:e>
                                <m:sub>
                                  <m:r>
                                    <a:rPr lang="en-AU" sz="1800" i="1">
                                      <a:latin typeface="Cambria Math"/>
                                    </a:rPr>
                                    <m:t>𝐶𝐶</m:t>
                                  </m:r>
                                </m:sub>
                              </m:sSub>
                            </m:e>
                          </m:eqArr>
                        </m:e>
                      </m:d>
                      <m:r>
                        <a:rPr lang="en-AU" sz="1800" i="1">
                          <a:latin typeface="Cambria Math"/>
                        </a:rPr>
                        <m:t>→</m:t>
                      </m:r>
                      <m:d>
                        <m:dPr>
                          <m:begChr m:val="{"/>
                          <m:endChr m:val=""/>
                          <m:ctrlPr>
                            <a:rPr lang="en-US" sz="1800" i="1">
                              <a:latin typeface="Cambria Math"/>
                            </a:rPr>
                          </m:ctrlPr>
                        </m:dPr>
                        <m:e>
                          <m:eqArr>
                            <m:eqArrPr>
                              <m:ctrlPr>
                                <a:rPr lang="en-US" sz="1800" i="1">
                                  <a:latin typeface="Cambria Math"/>
                                </a:rPr>
                              </m:ctrlPr>
                            </m:eqArrPr>
                            <m:e>
                              <m:sSub>
                                <m:sSubPr>
                                  <m:ctrlPr>
                                    <a:rPr lang="en-US" sz="1800" i="1">
                                      <a:latin typeface="Cambria Math"/>
                                    </a:rPr>
                                  </m:ctrlPr>
                                </m:sSubPr>
                                <m:e>
                                  <m:r>
                                    <a:rPr lang="en-AU" sz="1800" i="1">
                                      <a:latin typeface="Cambria Math"/>
                                    </a:rPr>
                                    <m:t>𝐼</m:t>
                                  </m:r>
                                </m:e>
                                <m:sub>
                                  <m:r>
                                    <a:rPr lang="en-AU" sz="1800" i="1">
                                      <a:latin typeface="Cambria Math"/>
                                    </a:rPr>
                                    <m:t>𝐶</m:t>
                                  </m:r>
                                  <m:r>
                                    <a:rPr lang="en-AU" sz="1800" i="1">
                                      <a:latin typeface="Cambria Math"/>
                                    </a:rPr>
                                    <m:t>(</m:t>
                                  </m:r>
                                  <m:r>
                                    <a:rPr lang="en-AU" sz="1800" i="1">
                                      <a:latin typeface="Cambria Math"/>
                                    </a:rPr>
                                    <m:t>𝑝</m:t>
                                  </m:r>
                                  <m:r>
                                    <a:rPr lang="en-AU" sz="1800" i="1">
                                      <a:latin typeface="Cambria Math"/>
                                    </a:rPr>
                                    <m:t>)</m:t>
                                  </m:r>
                                </m:sub>
                              </m:sSub>
                              <m:r>
                                <a:rPr lang="en-AU" sz="1800" i="1">
                                  <a:latin typeface="Cambria Math"/>
                                </a:rPr>
                                <m:t>=</m:t>
                              </m:r>
                              <m:sSub>
                                <m:sSubPr>
                                  <m:ctrlPr>
                                    <a:rPr lang="en-US" sz="1800" i="1">
                                      <a:latin typeface="Cambria Math"/>
                                    </a:rPr>
                                  </m:ctrlPr>
                                </m:sSubPr>
                                <m:e>
                                  <m:r>
                                    <a:rPr lang="en-AU" sz="1800" i="1">
                                      <a:latin typeface="Cambria Math"/>
                                    </a:rPr>
                                    <m:t>𝐼</m:t>
                                  </m:r>
                                </m:e>
                                <m:sub>
                                  <m:r>
                                    <a:rPr lang="en-AU" sz="1800" i="1">
                                      <a:latin typeface="Cambria Math"/>
                                    </a:rPr>
                                    <m:t>𝐶𝑄</m:t>
                                  </m:r>
                                </m:sub>
                              </m:sSub>
                              <m:r>
                                <a:rPr lang="en-AU" sz="1800" i="1">
                                  <a:latin typeface="Cambria Math"/>
                                </a:rPr>
                                <m:t>=</m:t>
                              </m:r>
                              <m:f>
                                <m:fPr>
                                  <m:ctrlPr>
                                    <a:rPr lang="en-US" sz="1800" i="1">
                                      <a:latin typeface="Cambria Math"/>
                                    </a:rPr>
                                  </m:ctrlPr>
                                </m:fPr>
                                <m:num>
                                  <m:sSub>
                                    <m:sSubPr>
                                      <m:ctrlPr>
                                        <a:rPr lang="en-US" sz="1800" i="1">
                                          <a:latin typeface="Cambria Math"/>
                                        </a:rPr>
                                      </m:ctrlPr>
                                    </m:sSubPr>
                                    <m:e>
                                      <m:r>
                                        <a:rPr lang="en-AU" sz="1800" i="1">
                                          <a:latin typeface="Cambria Math"/>
                                        </a:rPr>
                                        <m:t>𝑉</m:t>
                                      </m:r>
                                    </m:e>
                                    <m:sub>
                                      <m:r>
                                        <a:rPr lang="en-AU" sz="1800" i="1">
                                          <a:latin typeface="Cambria Math"/>
                                        </a:rPr>
                                        <m:t>𝐶𝐶</m:t>
                                      </m:r>
                                    </m:sub>
                                  </m:sSub>
                                </m:num>
                                <m:den>
                                  <m:sSubSup>
                                    <m:sSubSupPr>
                                      <m:ctrlPr>
                                        <a:rPr lang="en-US" sz="1800" i="1">
                                          <a:latin typeface="Cambria Math"/>
                                        </a:rPr>
                                      </m:ctrlPr>
                                    </m:sSubSupPr>
                                    <m:e>
                                      <m:r>
                                        <a:rPr lang="en-AU" sz="1800" i="1">
                                          <a:latin typeface="Cambria Math"/>
                                        </a:rPr>
                                        <m:t>𝑅</m:t>
                                      </m:r>
                                    </m:e>
                                    <m:sub>
                                      <m:r>
                                        <a:rPr lang="en-AU" sz="1800" i="1">
                                          <a:latin typeface="Cambria Math"/>
                                        </a:rPr>
                                        <m:t>𝐿</m:t>
                                      </m:r>
                                    </m:sub>
                                    <m:sup>
                                      <m:r>
                                        <a:rPr lang="en-AU" sz="1800" i="1">
                                          <a:latin typeface="Cambria Math"/>
                                        </a:rPr>
                                        <m:t>′</m:t>
                                      </m:r>
                                    </m:sup>
                                  </m:sSubSup>
                                </m:den>
                              </m:f>
                            </m:e>
                            <m:e>
                              <m:sSub>
                                <m:sSubPr>
                                  <m:ctrlPr>
                                    <a:rPr lang="en-US" sz="1800" i="1">
                                      <a:latin typeface="Cambria Math"/>
                                    </a:rPr>
                                  </m:ctrlPr>
                                </m:sSubPr>
                                <m:e>
                                  <m:r>
                                    <a:rPr lang="en-AU" sz="1800" i="1">
                                      <a:latin typeface="Cambria Math"/>
                                    </a:rPr>
                                    <m:t>𝑈</m:t>
                                  </m:r>
                                </m:e>
                                <m:sub>
                                  <m:r>
                                    <a:rPr lang="en-AU" sz="1800" i="1">
                                      <a:latin typeface="Cambria Math"/>
                                    </a:rPr>
                                    <m:t>𝐶𝐸</m:t>
                                  </m:r>
                                  <m:r>
                                    <a:rPr lang="en-AU" sz="1800" i="1">
                                      <a:latin typeface="Cambria Math"/>
                                    </a:rPr>
                                    <m:t>(</m:t>
                                  </m:r>
                                  <m:r>
                                    <a:rPr lang="en-AU" sz="1800" i="1">
                                      <a:latin typeface="Cambria Math"/>
                                    </a:rPr>
                                    <m:t>𝑝</m:t>
                                  </m:r>
                                  <m:r>
                                    <a:rPr lang="en-AU" sz="1800" i="1">
                                      <a:latin typeface="Cambria Math"/>
                                    </a:rPr>
                                    <m:t>)</m:t>
                                  </m:r>
                                </m:sub>
                              </m:sSub>
                              <m:r>
                                <a:rPr lang="en-AU" sz="1800" i="1">
                                  <a:latin typeface="Cambria Math"/>
                                </a:rPr>
                                <m:t>=</m:t>
                              </m:r>
                              <m:sSub>
                                <m:sSubPr>
                                  <m:ctrlPr>
                                    <a:rPr lang="en-US" sz="1800" i="1">
                                      <a:latin typeface="Cambria Math"/>
                                    </a:rPr>
                                  </m:ctrlPr>
                                </m:sSubPr>
                                <m:e>
                                  <m:r>
                                    <a:rPr lang="en-AU" sz="1800" i="1">
                                      <a:latin typeface="Cambria Math"/>
                                    </a:rPr>
                                    <m:t>𝑈</m:t>
                                  </m:r>
                                </m:e>
                                <m:sub>
                                  <m:r>
                                    <a:rPr lang="en-AU" sz="1800" i="1">
                                      <a:latin typeface="Cambria Math"/>
                                    </a:rPr>
                                    <m:t>𝐶𝐸𝑄</m:t>
                                  </m:r>
                                </m:sub>
                              </m:sSub>
                              <m:r>
                                <a:rPr lang="en-AU" sz="1800" i="1">
                                  <a:latin typeface="Cambria Math"/>
                                </a:rPr>
                                <m:t>=</m:t>
                              </m:r>
                              <m:sSub>
                                <m:sSubPr>
                                  <m:ctrlPr>
                                    <a:rPr lang="en-US" sz="1800" i="1">
                                      <a:latin typeface="Cambria Math"/>
                                    </a:rPr>
                                  </m:ctrlPr>
                                </m:sSubPr>
                                <m:e>
                                  <m:r>
                                    <a:rPr lang="en-AU" sz="1800" i="1">
                                      <a:latin typeface="Cambria Math"/>
                                    </a:rPr>
                                    <m:t>𝑉</m:t>
                                  </m:r>
                                </m:e>
                                <m:sub>
                                  <m:r>
                                    <a:rPr lang="en-AU" sz="1800" i="1">
                                      <a:latin typeface="Cambria Math"/>
                                    </a:rPr>
                                    <m:t>𝐶𝐶</m:t>
                                  </m:r>
                                </m:sub>
                              </m:sSub>
                            </m:e>
                          </m:eqArr>
                        </m:e>
                      </m:d>
                    </m:oMath>
                  </m:oMathPara>
                </a14:m>
                <a:endParaRPr lang="en-US" sz="1800"/>
              </a:p>
              <a:p>
                <a:pPr marL="0" indent="0">
                  <a:buNone/>
                </a:pPr>
                <a:r>
                  <a:rPr lang="en-US" sz="1800" smtClean="0">
                    <a:latin typeface="Constantia" pitchFamily="18" charset="0"/>
                    <a:cs typeface="Times New Roman" pitchFamily="18" charset="0"/>
                  </a:rPr>
                  <a:t> </a:t>
                </a:r>
              </a:p>
              <a:p>
                <a:pPr eaLnBrk="1" hangingPunct="1">
                  <a:buFontTx/>
                  <a:buNone/>
                </a:pPr>
                <a:endParaRPr lang="en-US" sz="1800" smtClean="0">
                  <a:latin typeface="Constantia" pitchFamily="18" charset="0"/>
                  <a:cs typeface="Times New Roman" pitchFamily="18" charset="0"/>
                </a:endParaRPr>
              </a:p>
            </p:txBody>
          </p:sp>
        </mc:Choice>
        <mc:Fallback xmlns="">
          <p:sp>
            <p:nvSpPr>
              <p:cNvPr id="17423" name="Content Placeholder 2"/>
              <p:cNvSpPr>
                <a:spLocks noGrp="1" noRot="1" noChangeAspect="1" noMove="1" noResize="1" noEditPoints="1" noAdjustHandles="1" noChangeArrowheads="1" noChangeShapeType="1" noTextEdit="1"/>
              </p:cNvSpPr>
              <p:nvPr>
                <p:ph sz="quarter" idx="1"/>
              </p:nvPr>
            </p:nvSpPr>
            <p:spPr>
              <a:xfrm>
                <a:off x="304800" y="889575"/>
                <a:ext cx="8305800" cy="5892225"/>
              </a:xfrm>
              <a:blipFill rotWithShape="1">
                <a:blip r:embed="rId3"/>
                <a:stretch>
                  <a:fillRect l="-587" t="-827"/>
                </a:stretch>
              </a:blipFill>
            </p:spPr>
            <p:txBody>
              <a:bodyPr/>
              <a:lstStyle/>
              <a:p>
                <a:r>
                  <a:rPr lang="en-US">
                    <a:noFill/>
                  </a:rPr>
                  <a:t> </a:t>
                </a:r>
              </a:p>
            </p:txBody>
          </p:sp>
        </mc:Fallback>
      </mc:AlternateContent>
      <p:sp>
        <p:nvSpPr>
          <p:cNvPr id="37" name="Rectangle 36"/>
          <p:cNvSpPr/>
          <p:nvPr/>
        </p:nvSpPr>
        <p:spPr>
          <a:xfrm>
            <a:off x="304800" y="304800"/>
            <a:ext cx="8382000" cy="584775"/>
          </a:xfrm>
          <a:prstGeom prst="rect">
            <a:avLst/>
          </a:prstGeom>
        </p:spPr>
        <p:txBody>
          <a:bodyPr wrap="square">
            <a:spAutoFit/>
          </a:bodyPr>
          <a:lstStyle/>
          <a:p>
            <a:pPr algn="ctr"/>
            <a:r>
              <a:rPr lang="en-US" sz="3200" b="1" smtClean="0">
                <a:solidFill>
                  <a:schemeClr val="accent1">
                    <a:lumMod val="75000"/>
                  </a:schemeClr>
                </a:solidFill>
                <a:latin typeface="Constantia" pitchFamily="18" charset="0"/>
                <a:cs typeface="Times New Roman" pitchFamily="18" charset="0"/>
              </a:rPr>
              <a:t>3.2. Mạch khuếch đại công suất chế độ A</a:t>
            </a:r>
            <a:endParaRPr lang="vi-VN" sz="3200">
              <a:latin typeface="Constantia" pitchFamily="18" charset="0"/>
            </a:endParaRPr>
          </a:p>
        </p:txBody>
      </p:sp>
      <p:grpSp>
        <p:nvGrpSpPr>
          <p:cNvPr id="5" name="Group 4"/>
          <p:cNvGrpSpPr/>
          <p:nvPr/>
        </p:nvGrpSpPr>
        <p:grpSpPr>
          <a:xfrm>
            <a:off x="359391" y="1382056"/>
            <a:ext cx="5355610" cy="1948812"/>
            <a:chOff x="0" y="0"/>
            <a:chExt cx="5788058" cy="2253006"/>
          </a:xfrm>
        </p:grpSpPr>
        <p:grpSp>
          <p:nvGrpSpPr>
            <p:cNvPr id="6" name="Group 5"/>
            <p:cNvGrpSpPr/>
            <p:nvPr/>
          </p:nvGrpSpPr>
          <p:grpSpPr>
            <a:xfrm>
              <a:off x="0" y="0"/>
              <a:ext cx="2941163" cy="2253006"/>
              <a:chOff x="0" y="0"/>
              <a:chExt cx="2941163" cy="2253006"/>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941163" cy="2253006"/>
              </a:xfrm>
              <a:prstGeom prst="rect">
                <a:avLst/>
              </a:prstGeom>
              <a:noFill/>
              <a:ln>
                <a:noFill/>
              </a:ln>
              <a:effectLst/>
              <a:extLst/>
            </p:spPr>
          </p:pic>
          <p:sp>
            <p:nvSpPr>
              <p:cNvPr id="15" name="Text Box 14638"/>
              <p:cNvSpPr txBox="1"/>
              <p:nvPr/>
            </p:nvSpPr>
            <p:spPr>
              <a:xfrm>
                <a:off x="1404594" y="688157"/>
                <a:ext cx="200025" cy="184785"/>
              </a:xfrm>
              <a:prstGeom prst="rect">
                <a:avLst/>
              </a:prstGeom>
              <a:solidFill>
                <a:schemeClr val="bg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algn="ctr">
                  <a:spcAft>
                    <a:spcPts val="0"/>
                  </a:spcAft>
                </a:pPr>
                <a:r>
                  <a:rPr lang="vi-VN" sz="1200">
                    <a:effectLst/>
                    <a:latin typeface="Times New Roman"/>
                    <a:ea typeface="Times New Roman"/>
                  </a:rPr>
                  <a:t>u</a:t>
                </a:r>
                <a:r>
                  <a:rPr lang="vi-VN" sz="1200" baseline="-25000">
                    <a:effectLst/>
                    <a:latin typeface="Times New Roman"/>
                    <a:ea typeface="Times New Roman"/>
                  </a:rPr>
                  <a:t>1</a:t>
                </a:r>
                <a:endParaRPr lang="en-US" sz="1200">
                  <a:effectLst/>
                  <a:latin typeface="Times New Roman"/>
                  <a:ea typeface="Times New Roman"/>
                </a:endParaRPr>
              </a:p>
            </p:txBody>
          </p:sp>
          <p:sp>
            <p:nvSpPr>
              <p:cNvPr id="16" name="Text Box 14639"/>
              <p:cNvSpPr txBox="1"/>
              <p:nvPr/>
            </p:nvSpPr>
            <p:spPr>
              <a:xfrm>
                <a:off x="2083324" y="697583"/>
                <a:ext cx="200025" cy="184785"/>
              </a:xfrm>
              <a:prstGeom prst="rect">
                <a:avLst/>
              </a:prstGeom>
              <a:solidFill>
                <a:schemeClr val="bg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algn="ctr">
                  <a:spcAft>
                    <a:spcPts val="0"/>
                  </a:spcAft>
                </a:pPr>
                <a:r>
                  <a:rPr lang="vi-VN" sz="1200">
                    <a:effectLst/>
                    <a:latin typeface="Cambria"/>
                    <a:ea typeface="Times New Roman"/>
                  </a:rPr>
                  <a:t>u</a:t>
                </a:r>
                <a:r>
                  <a:rPr lang="vi-VN" sz="1200" baseline="-25000">
                    <a:effectLst/>
                    <a:latin typeface="Cambria"/>
                    <a:ea typeface="Times New Roman"/>
                  </a:rPr>
                  <a:t>2</a:t>
                </a:r>
                <a:endParaRPr lang="en-US" sz="1200">
                  <a:effectLst/>
                  <a:latin typeface="Times New Roman"/>
                  <a:ea typeface="Times New Roman"/>
                </a:endParaRPr>
              </a:p>
            </p:txBody>
          </p:sp>
          <p:sp>
            <p:nvSpPr>
              <p:cNvPr id="17" name="Text Box 14640"/>
              <p:cNvSpPr txBox="1"/>
              <p:nvPr/>
            </p:nvSpPr>
            <p:spPr>
              <a:xfrm>
                <a:off x="1970202" y="1112303"/>
                <a:ext cx="662683" cy="297129"/>
              </a:xfrm>
              <a:prstGeom prst="rect">
                <a:avLst/>
              </a:prstGeom>
              <a:solidFill>
                <a:schemeClr val="bg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algn="ctr">
                  <a:spcAft>
                    <a:spcPts val="0"/>
                  </a:spcAft>
                </a:pPr>
                <a:r>
                  <a:rPr lang="vi-VN" sz="1200">
                    <a:effectLst/>
                    <a:latin typeface="Cambria"/>
                    <a:ea typeface="Times New Roman"/>
                  </a:rPr>
                  <a:t>u</a:t>
                </a:r>
                <a:r>
                  <a:rPr lang="vi-VN" sz="1200" baseline="-25000">
                    <a:effectLst/>
                    <a:latin typeface="Cambria"/>
                    <a:ea typeface="Times New Roman"/>
                  </a:rPr>
                  <a:t>2</a:t>
                </a:r>
                <a:r>
                  <a:rPr lang="vi-VN" sz="1200">
                    <a:effectLst/>
                    <a:latin typeface="Cambria"/>
                    <a:ea typeface="Times New Roman"/>
                  </a:rPr>
                  <a:t>=u</a:t>
                </a:r>
                <a:r>
                  <a:rPr lang="vi-VN" sz="1200" baseline="-25000">
                    <a:effectLst/>
                    <a:latin typeface="Cambria"/>
                    <a:ea typeface="Times New Roman"/>
                  </a:rPr>
                  <a:t>o</a:t>
                </a:r>
                <a:endParaRPr lang="en-US" sz="1200">
                  <a:effectLst/>
                  <a:latin typeface="Times New Roman"/>
                  <a:ea typeface="Times New Roman"/>
                </a:endParaRPr>
              </a:p>
            </p:txBody>
          </p:sp>
        </p:grpSp>
        <p:grpSp>
          <p:nvGrpSpPr>
            <p:cNvPr id="7" name="Group 6"/>
            <p:cNvGrpSpPr/>
            <p:nvPr/>
          </p:nvGrpSpPr>
          <p:grpSpPr>
            <a:xfrm>
              <a:off x="3337089" y="282804"/>
              <a:ext cx="2450969" cy="1574276"/>
              <a:chOff x="0" y="0"/>
              <a:chExt cx="2450969" cy="1574276"/>
            </a:xfrm>
          </p:grpSpPr>
          <p:pic>
            <p:nvPicPr>
              <p:cNvPr id="9"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450969" cy="1574276"/>
              </a:xfrm>
              <a:prstGeom prst="rect">
                <a:avLst/>
              </a:prstGeom>
              <a:noFill/>
              <a:ln>
                <a:noFill/>
              </a:ln>
              <a:effectLst/>
              <a:extLst/>
            </p:spPr>
          </p:pic>
          <p:sp>
            <p:nvSpPr>
              <p:cNvPr id="10" name="Text Box 14643"/>
              <p:cNvSpPr txBox="1"/>
              <p:nvPr/>
            </p:nvSpPr>
            <p:spPr>
              <a:xfrm>
                <a:off x="1470581" y="650450"/>
                <a:ext cx="200025" cy="184785"/>
              </a:xfrm>
              <a:prstGeom prst="rect">
                <a:avLst/>
              </a:prstGeom>
              <a:solidFill>
                <a:schemeClr val="bg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algn="ctr">
                  <a:spcAft>
                    <a:spcPts val="0"/>
                  </a:spcAft>
                </a:pPr>
                <a:r>
                  <a:rPr lang="vi-VN" sz="1200">
                    <a:effectLst/>
                    <a:latin typeface="Cambria"/>
                    <a:ea typeface="Times New Roman"/>
                  </a:rPr>
                  <a:t>u</a:t>
                </a:r>
                <a:r>
                  <a:rPr lang="vi-VN" sz="1200" baseline="-25000">
                    <a:effectLst/>
                    <a:latin typeface="Cambria"/>
                    <a:ea typeface="Times New Roman"/>
                  </a:rPr>
                  <a:t>2</a:t>
                </a:r>
                <a:endParaRPr lang="en-US" sz="1200">
                  <a:effectLst/>
                  <a:latin typeface="Times New Roman"/>
                  <a:ea typeface="Times New Roman"/>
                </a:endParaRPr>
              </a:p>
            </p:txBody>
          </p:sp>
          <p:grpSp>
            <p:nvGrpSpPr>
              <p:cNvPr id="11" name="Group 10"/>
              <p:cNvGrpSpPr/>
              <p:nvPr/>
            </p:nvGrpSpPr>
            <p:grpSpPr>
              <a:xfrm>
                <a:off x="0" y="499621"/>
                <a:ext cx="395555" cy="359595"/>
                <a:chOff x="0" y="0"/>
                <a:chExt cx="395555" cy="359595"/>
              </a:xfrm>
            </p:grpSpPr>
            <p:sp>
              <p:nvSpPr>
                <p:cNvPr id="12" name="Oval 11"/>
                <p:cNvSpPr/>
                <p:nvPr/>
              </p:nvSpPr>
              <p:spPr>
                <a:xfrm>
                  <a:off x="0" y="0"/>
                  <a:ext cx="395555" cy="359595"/>
                </a:xfrm>
                <a:prstGeom prst="ellipse">
                  <a:avLst/>
                </a:prstGeom>
                <a:solidFill>
                  <a:srgbClr val="99CCFF"/>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Text Box 14646"/>
                <p:cNvSpPr txBox="1"/>
                <p:nvPr/>
              </p:nvSpPr>
              <p:spPr>
                <a:xfrm>
                  <a:off x="97604" y="71919"/>
                  <a:ext cx="200025" cy="184785"/>
                </a:xfrm>
                <a:prstGeom prst="rect">
                  <a:avLst/>
                </a:prstGeom>
                <a:solidFill>
                  <a:srgbClr val="99CCFF"/>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algn="ctr">
                    <a:spcAft>
                      <a:spcPts val="0"/>
                    </a:spcAft>
                  </a:pPr>
                  <a:r>
                    <a:rPr lang="vi-VN" sz="1200">
                      <a:effectLst/>
                      <a:latin typeface="Times New Roman"/>
                      <a:ea typeface="Times New Roman"/>
                    </a:rPr>
                    <a:t>u</a:t>
                  </a:r>
                  <a:r>
                    <a:rPr lang="vi-VN" sz="1200" baseline="-25000">
                      <a:effectLst/>
                      <a:latin typeface="Times New Roman"/>
                      <a:ea typeface="Times New Roman"/>
                    </a:rPr>
                    <a:t>1</a:t>
                  </a:r>
                  <a:endParaRPr lang="en-US" sz="1200">
                    <a:effectLst/>
                    <a:latin typeface="Times New Roman"/>
                    <a:ea typeface="Times New Roman"/>
                  </a:endParaRPr>
                </a:p>
              </p:txBody>
            </p:sp>
          </p:grpSp>
        </p:grpSp>
      </p:grpSp>
      <p:pic>
        <p:nvPicPr>
          <p:cNvPr id="18" name="Picture 17" descr="h29"/>
          <p:cNvPicPr/>
          <p:nvPr/>
        </p:nvPicPr>
        <p:blipFill>
          <a:blip r:embed="rId6">
            <a:lum contrast="2000"/>
            <a:extLst>
              <a:ext uri="{28A0092B-C50C-407E-A947-70E740481C1C}">
                <a14:useLocalDpi xmlns:a14="http://schemas.microsoft.com/office/drawing/2010/main" val="0"/>
              </a:ext>
            </a:extLst>
          </a:blip>
          <a:srcRect/>
          <a:stretch>
            <a:fillRect/>
          </a:stretch>
        </p:blipFill>
        <p:spPr bwMode="auto">
          <a:xfrm>
            <a:off x="5715001" y="1010513"/>
            <a:ext cx="3079812" cy="2637740"/>
          </a:xfrm>
          <a:prstGeom prst="rect">
            <a:avLst/>
          </a:prstGeom>
          <a:noFill/>
          <a:ln>
            <a:noFill/>
          </a:ln>
        </p:spPr>
      </p:pic>
    </p:spTree>
    <p:extLst>
      <p:ext uri="{BB962C8B-B14F-4D97-AF65-F5344CB8AC3E}">
        <p14:creationId xmlns:p14="http://schemas.microsoft.com/office/powerpoint/2010/main" val="22017935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423" name="Content Placeholder 2"/>
              <p:cNvSpPr>
                <a:spLocks noGrp="1"/>
              </p:cNvSpPr>
              <p:nvPr>
                <p:ph sz="quarter" idx="1"/>
              </p:nvPr>
            </p:nvSpPr>
            <p:spPr>
              <a:xfrm>
                <a:off x="304800" y="889575"/>
                <a:ext cx="8382000" cy="5892225"/>
              </a:xfrm>
            </p:spPr>
            <p:txBody>
              <a:bodyPr>
                <a:normAutofit/>
              </a:bodyPr>
              <a:lstStyle/>
              <a:p>
                <a:pPr marL="0" lvl="0" indent="0">
                  <a:buNone/>
                </a:pPr>
                <a:r>
                  <a:rPr lang="en-US" sz="1800" smtClean="0">
                    <a:latin typeface="Constantia" pitchFamily="18" charset="0"/>
                    <a:cs typeface="Times New Roman" pitchFamily="18" charset="0"/>
                  </a:rPr>
                  <a:t> </a:t>
                </a:r>
                <a:r>
                  <a:rPr lang="en-US" u="sng" smtClean="0">
                    <a:solidFill>
                      <a:srgbClr val="FF0000"/>
                    </a:solidFill>
                    <a:latin typeface="Constantia" pitchFamily="18" charset="0"/>
                    <a:cs typeface="Times New Roman" pitchFamily="18" charset="0"/>
                  </a:rPr>
                  <a:t>Tính các thông số của mạch khuếch đại</a:t>
                </a:r>
              </a:p>
              <a:p>
                <a:pPr lvl="0"/>
                <a:r>
                  <a:rPr lang="en-AU" sz="1800" smtClean="0">
                    <a:latin typeface="Constantia" pitchFamily="18" charset="0"/>
                  </a:rPr>
                  <a:t>Công </a:t>
                </a:r>
                <a:r>
                  <a:rPr lang="en-AU" sz="1800">
                    <a:latin typeface="Constantia" pitchFamily="18" charset="0"/>
                  </a:rPr>
                  <a:t>suất vào của nguồn cấp:</a:t>
                </a:r>
                <a:r>
                  <a:rPr lang="en-AU" sz="1800" b="1">
                    <a:latin typeface="Constantia" pitchFamily="18" charset="0"/>
                  </a:rPr>
                  <a:t>   </a:t>
                </a:r>
                <a14:m>
                  <m:oMath xmlns:m="http://schemas.openxmlformats.org/officeDocument/2006/math">
                    <m:sSub>
                      <m:sSubPr>
                        <m:ctrlPr>
                          <a:rPr lang="en-US" sz="1800" i="1">
                            <a:latin typeface="Cambria Math"/>
                          </a:rPr>
                        </m:ctrlPr>
                      </m:sSubPr>
                      <m:e>
                        <m:r>
                          <a:rPr lang="en-US" sz="1800" i="1">
                            <a:latin typeface="Cambria Math"/>
                          </a:rPr>
                          <m:t>𝑃</m:t>
                        </m:r>
                      </m:e>
                      <m:sub>
                        <m:r>
                          <a:rPr lang="en-US" sz="1800" i="1">
                            <a:latin typeface="Cambria Math"/>
                          </a:rPr>
                          <m:t>𝑖</m:t>
                        </m:r>
                      </m:sub>
                    </m:sSub>
                    <m:d>
                      <m:dPr>
                        <m:ctrlPr>
                          <a:rPr lang="en-US" sz="1800" i="1">
                            <a:latin typeface="Cambria Math"/>
                          </a:rPr>
                        </m:ctrlPr>
                      </m:dPr>
                      <m:e>
                        <m:r>
                          <a:rPr lang="en-US" sz="1800" i="1">
                            <a:latin typeface="Cambria Math"/>
                          </a:rPr>
                          <m:t>𝑑𝑐</m:t>
                        </m:r>
                      </m:e>
                    </m:d>
                    <m:r>
                      <a:rPr lang="en-US" sz="1800" i="1">
                        <a:latin typeface="Cambria Math"/>
                      </a:rPr>
                      <m:t>=</m:t>
                    </m:r>
                    <m:sSub>
                      <m:sSubPr>
                        <m:ctrlPr>
                          <a:rPr lang="en-US" sz="1800" i="1">
                            <a:latin typeface="Cambria Math"/>
                          </a:rPr>
                        </m:ctrlPr>
                      </m:sSubPr>
                      <m:e>
                        <m:r>
                          <a:rPr lang="en-US" sz="1800" i="1">
                            <a:latin typeface="Cambria Math"/>
                          </a:rPr>
                          <m:t>𝑉</m:t>
                        </m:r>
                      </m:e>
                      <m:sub>
                        <m:r>
                          <a:rPr lang="en-US" sz="1800" i="1">
                            <a:latin typeface="Cambria Math"/>
                          </a:rPr>
                          <m:t>𝐶𝐶</m:t>
                        </m:r>
                      </m:sub>
                    </m:sSub>
                    <m:r>
                      <a:rPr lang="en-US" sz="1800" i="1">
                        <a:latin typeface="Cambria Math"/>
                      </a:rPr>
                      <m:t>∙</m:t>
                    </m:r>
                    <m:sSub>
                      <m:sSubPr>
                        <m:ctrlPr>
                          <a:rPr lang="en-US" sz="1800" i="1">
                            <a:latin typeface="Cambria Math"/>
                          </a:rPr>
                        </m:ctrlPr>
                      </m:sSubPr>
                      <m:e>
                        <m:r>
                          <a:rPr lang="en-US" sz="1800" i="1">
                            <a:latin typeface="Cambria Math"/>
                          </a:rPr>
                          <m:t>𝐼</m:t>
                        </m:r>
                      </m:e>
                      <m:sub>
                        <m:r>
                          <a:rPr lang="en-US" sz="1800" i="1">
                            <a:latin typeface="Cambria Math"/>
                          </a:rPr>
                          <m:t>𝐶𝑄</m:t>
                        </m:r>
                      </m:sub>
                    </m:sSub>
                    <m:r>
                      <a:rPr lang="en-US" sz="1800" i="1">
                        <a:latin typeface="Cambria Math"/>
                      </a:rPr>
                      <m:t>=</m:t>
                    </m:r>
                    <m:f>
                      <m:fPr>
                        <m:ctrlPr>
                          <a:rPr lang="en-US" sz="1800" i="1">
                            <a:latin typeface="Cambria Math"/>
                          </a:rPr>
                        </m:ctrlPr>
                      </m:fPr>
                      <m:num>
                        <m:sSubSup>
                          <m:sSubSupPr>
                            <m:ctrlPr>
                              <a:rPr lang="en-US" sz="1800" i="1">
                                <a:latin typeface="Cambria Math"/>
                              </a:rPr>
                            </m:ctrlPr>
                          </m:sSubSupPr>
                          <m:e>
                            <m:r>
                              <a:rPr lang="en-US" sz="1800" i="1">
                                <a:latin typeface="Cambria Math"/>
                              </a:rPr>
                              <m:t>𝑉</m:t>
                            </m:r>
                          </m:e>
                          <m:sub>
                            <m:r>
                              <a:rPr lang="en-US" sz="1800" i="1">
                                <a:latin typeface="Cambria Math"/>
                              </a:rPr>
                              <m:t>𝐶𝐶</m:t>
                            </m:r>
                          </m:sub>
                          <m:sup>
                            <m:r>
                              <a:rPr lang="en-US" sz="1800" i="1">
                                <a:latin typeface="Cambria Math"/>
                              </a:rPr>
                              <m:t>2</m:t>
                            </m:r>
                          </m:sup>
                        </m:sSubSup>
                      </m:num>
                      <m:den>
                        <m:sSub>
                          <m:sSubPr>
                            <m:ctrlPr>
                              <a:rPr lang="en-US" sz="1800" i="1">
                                <a:latin typeface="Cambria Math"/>
                              </a:rPr>
                            </m:ctrlPr>
                          </m:sSubPr>
                          <m:e>
                            <m:r>
                              <a:rPr lang="en-US" sz="1800" i="1">
                                <a:latin typeface="Cambria Math"/>
                              </a:rPr>
                              <m:t>𝑅</m:t>
                            </m:r>
                            <m:r>
                              <a:rPr lang="en-US" sz="1800" b="0" i="1" smtClean="0">
                                <a:latin typeface="Cambria Math"/>
                              </a:rPr>
                              <m:t>′</m:t>
                            </m:r>
                          </m:e>
                          <m:sub>
                            <m:r>
                              <a:rPr lang="en-US" sz="1800" i="1">
                                <a:latin typeface="Cambria Math"/>
                              </a:rPr>
                              <m:t>𝐿</m:t>
                            </m:r>
                          </m:sub>
                        </m:sSub>
                      </m:den>
                    </m:f>
                  </m:oMath>
                </a14:m>
                <a:endParaRPr lang="en-US" sz="1800">
                  <a:latin typeface="Constantia" pitchFamily="18" charset="0"/>
                </a:endParaRPr>
              </a:p>
              <a:p>
                <a:pPr lvl="0"/>
                <a:r>
                  <a:rPr lang="en-US" sz="1800">
                    <a:latin typeface="Constantia" pitchFamily="18" charset="0"/>
                  </a:rPr>
                  <a:t>Công suất xoay chiều cực đại trên tải:  </a:t>
                </a:r>
                <a14:m>
                  <m:oMath xmlns:m="http://schemas.openxmlformats.org/officeDocument/2006/math">
                    <m:sSub>
                      <m:sSubPr>
                        <m:ctrlPr>
                          <a:rPr lang="en-US" sz="1800" i="1">
                            <a:latin typeface="Cambria Math"/>
                          </a:rPr>
                        </m:ctrlPr>
                      </m:sSubPr>
                      <m:e>
                        <m:sSub>
                          <m:sSubPr>
                            <m:ctrlPr>
                              <a:rPr lang="en-US" sz="1800" i="1">
                                <a:latin typeface="Cambria Math"/>
                              </a:rPr>
                            </m:ctrlPr>
                          </m:sSubPr>
                          <m:e>
                            <m:r>
                              <a:rPr lang="en-US" sz="1800" i="1">
                                <a:latin typeface="Cambria Math"/>
                              </a:rPr>
                              <m:t>𝑃</m:t>
                            </m:r>
                          </m:e>
                          <m:sub>
                            <m:r>
                              <a:rPr lang="en-US" sz="1800" i="1">
                                <a:latin typeface="Cambria Math"/>
                              </a:rPr>
                              <m:t>𝑜</m:t>
                            </m:r>
                          </m:sub>
                        </m:sSub>
                        <m:d>
                          <m:dPr>
                            <m:ctrlPr>
                              <a:rPr lang="en-US" sz="1800" i="1">
                                <a:latin typeface="Cambria Math"/>
                              </a:rPr>
                            </m:ctrlPr>
                          </m:dPr>
                          <m:e>
                            <m:r>
                              <a:rPr lang="en-US" sz="1800" i="1">
                                <a:latin typeface="Cambria Math"/>
                              </a:rPr>
                              <m:t>𝑎𝑐</m:t>
                            </m:r>
                          </m:e>
                        </m:d>
                      </m:e>
                      <m:sub>
                        <m:r>
                          <a:rPr lang="en-US" sz="1800" i="1">
                            <a:latin typeface="Cambria Math"/>
                          </a:rPr>
                          <m:t>𝑚𝑎𝑥</m:t>
                        </m:r>
                      </m:sub>
                    </m:sSub>
                    <m:r>
                      <a:rPr lang="en-US" sz="1800" i="1">
                        <a:latin typeface="Cambria Math"/>
                      </a:rPr>
                      <m:t>=</m:t>
                    </m:r>
                    <m:sSub>
                      <m:sSubPr>
                        <m:ctrlPr>
                          <a:rPr lang="en-US" sz="1800" i="1">
                            <a:latin typeface="Cambria Math"/>
                          </a:rPr>
                        </m:ctrlPr>
                      </m:sSubPr>
                      <m:e>
                        <m:f>
                          <m:fPr>
                            <m:ctrlPr>
                              <a:rPr lang="en-US" sz="1800" i="1">
                                <a:latin typeface="Cambria Math"/>
                              </a:rPr>
                            </m:ctrlPr>
                          </m:fPr>
                          <m:num>
                            <m:r>
                              <a:rPr lang="en-US" sz="1800" i="1">
                                <a:latin typeface="Cambria Math"/>
                              </a:rPr>
                              <m:t>1</m:t>
                            </m:r>
                          </m:num>
                          <m:den>
                            <m:r>
                              <a:rPr lang="en-US" sz="1800" i="1">
                                <a:latin typeface="Cambria Math"/>
                              </a:rPr>
                              <m:t>2</m:t>
                            </m:r>
                          </m:den>
                        </m:f>
                        <m:r>
                          <a:rPr lang="en-US" sz="1800" i="1">
                            <a:latin typeface="Cambria Math"/>
                          </a:rPr>
                          <m:t>𝑈</m:t>
                        </m:r>
                      </m:e>
                      <m:sub>
                        <m:r>
                          <a:rPr lang="en-US" sz="1800" i="1">
                            <a:latin typeface="Cambria Math"/>
                          </a:rPr>
                          <m:t>𝐶𝐸</m:t>
                        </m:r>
                        <m:r>
                          <a:rPr lang="en-US" sz="1800" i="1">
                            <a:latin typeface="Cambria Math"/>
                          </a:rPr>
                          <m:t>(</m:t>
                        </m:r>
                        <m:r>
                          <a:rPr lang="en-US" sz="1800" i="1">
                            <a:latin typeface="Cambria Math"/>
                          </a:rPr>
                          <m:t>𝑝</m:t>
                        </m:r>
                        <m:r>
                          <a:rPr lang="en-US" sz="1800" i="1">
                            <a:latin typeface="Cambria Math"/>
                          </a:rPr>
                          <m:t>)</m:t>
                        </m:r>
                      </m:sub>
                    </m:sSub>
                    <m:r>
                      <a:rPr lang="en-US" sz="1800" i="1">
                        <a:latin typeface="Cambria Math"/>
                      </a:rPr>
                      <m:t>∙</m:t>
                    </m:r>
                    <m:sSub>
                      <m:sSubPr>
                        <m:ctrlPr>
                          <a:rPr lang="en-US" sz="1800" i="1">
                            <a:latin typeface="Cambria Math"/>
                          </a:rPr>
                        </m:ctrlPr>
                      </m:sSubPr>
                      <m:e>
                        <m:r>
                          <a:rPr lang="en-US" sz="1800" i="1">
                            <a:latin typeface="Cambria Math"/>
                          </a:rPr>
                          <m:t>𝐼</m:t>
                        </m:r>
                      </m:e>
                      <m:sub>
                        <m:r>
                          <a:rPr lang="en-US" sz="1800" i="1">
                            <a:latin typeface="Cambria Math"/>
                          </a:rPr>
                          <m:t>𝐶</m:t>
                        </m:r>
                        <m:r>
                          <a:rPr lang="en-US" sz="1800" i="1">
                            <a:latin typeface="Cambria Math"/>
                          </a:rPr>
                          <m:t>(</m:t>
                        </m:r>
                        <m:r>
                          <a:rPr lang="en-US" sz="1800" i="1">
                            <a:latin typeface="Cambria Math"/>
                          </a:rPr>
                          <m:t>𝑝</m:t>
                        </m:r>
                        <m:r>
                          <a:rPr lang="en-US" sz="1800" i="1">
                            <a:latin typeface="Cambria Math"/>
                          </a:rPr>
                          <m:t>)</m:t>
                        </m:r>
                      </m:sub>
                    </m:sSub>
                    <m:r>
                      <a:rPr lang="en-US" sz="1800" i="1">
                        <a:latin typeface="Cambria Math"/>
                      </a:rPr>
                      <m:t>=</m:t>
                    </m:r>
                    <m:f>
                      <m:fPr>
                        <m:ctrlPr>
                          <a:rPr lang="en-US" sz="1800" i="1">
                            <a:latin typeface="Cambria Math"/>
                          </a:rPr>
                        </m:ctrlPr>
                      </m:fPr>
                      <m:num>
                        <m:r>
                          <a:rPr lang="en-US" sz="1800" i="1">
                            <a:latin typeface="Cambria Math"/>
                          </a:rPr>
                          <m:t>1</m:t>
                        </m:r>
                      </m:num>
                      <m:den>
                        <m:r>
                          <a:rPr lang="en-US" sz="1800" i="1">
                            <a:latin typeface="Cambria Math"/>
                          </a:rPr>
                          <m:t>2</m:t>
                        </m:r>
                      </m:den>
                    </m:f>
                    <m:f>
                      <m:fPr>
                        <m:ctrlPr>
                          <a:rPr lang="en-US" sz="1800" i="1">
                            <a:latin typeface="Cambria Math"/>
                          </a:rPr>
                        </m:ctrlPr>
                      </m:fPr>
                      <m:num>
                        <m:sSubSup>
                          <m:sSubSupPr>
                            <m:ctrlPr>
                              <a:rPr lang="en-US" sz="1800" i="1">
                                <a:latin typeface="Cambria Math"/>
                              </a:rPr>
                            </m:ctrlPr>
                          </m:sSubSupPr>
                          <m:e>
                            <m:r>
                              <a:rPr lang="en-US" sz="1800" i="1">
                                <a:latin typeface="Cambria Math"/>
                              </a:rPr>
                              <m:t>𝑉</m:t>
                            </m:r>
                          </m:e>
                          <m:sub>
                            <m:r>
                              <a:rPr lang="en-US" sz="1800" i="1">
                                <a:latin typeface="Cambria Math"/>
                              </a:rPr>
                              <m:t>𝐶𝐶</m:t>
                            </m:r>
                          </m:sub>
                          <m:sup>
                            <m:r>
                              <a:rPr lang="en-US" sz="1800" i="1">
                                <a:latin typeface="Cambria Math"/>
                              </a:rPr>
                              <m:t>2</m:t>
                            </m:r>
                          </m:sup>
                        </m:sSubSup>
                      </m:num>
                      <m:den>
                        <m:sSub>
                          <m:sSubPr>
                            <m:ctrlPr>
                              <a:rPr lang="en-US" sz="1800" i="1">
                                <a:latin typeface="Cambria Math"/>
                              </a:rPr>
                            </m:ctrlPr>
                          </m:sSubPr>
                          <m:e>
                            <m:r>
                              <a:rPr lang="en-US" sz="1800" i="1">
                                <a:latin typeface="Cambria Math"/>
                              </a:rPr>
                              <m:t>𝑅</m:t>
                            </m:r>
                            <m:r>
                              <a:rPr lang="en-US" sz="1800" b="0" i="1" smtClean="0">
                                <a:latin typeface="Cambria Math"/>
                              </a:rPr>
                              <m:t>′</m:t>
                            </m:r>
                          </m:e>
                          <m:sub>
                            <m:r>
                              <a:rPr lang="en-US" sz="1800" i="1">
                                <a:latin typeface="Cambria Math"/>
                              </a:rPr>
                              <m:t>𝐿</m:t>
                            </m:r>
                          </m:sub>
                        </m:sSub>
                      </m:den>
                    </m:f>
                  </m:oMath>
                </a14:m>
                <a:endParaRPr lang="en-US" sz="1800">
                  <a:latin typeface="Constantia" pitchFamily="18" charset="0"/>
                </a:endParaRPr>
              </a:p>
              <a:p>
                <a:pPr lvl="0"/>
                <a:r>
                  <a:rPr lang="en-US" sz="1800">
                    <a:latin typeface="Constantia" pitchFamily="18" charset="0"/>
                  </a:rPr>
                  <a:t>Hiệu suất của mạch: </a:t>
                </a:r>
                <a14:m>
                  <m:oMath xmlns:m="http://schemas.openxmlformats.org/officeDocument/2006/math">
                    <m:r>
                      <a:rPr lang="en-US" sz="1800" i="1">
                        <a:latin typeface="Cambria Math"/>
                      </a:rPr>
                      <m:t>𝜂</m:t>
                    </m:r>
                    <m:r>
                      <a:rPr lang="en-US" sz="1800" i="1">
                        <a:latin typeface="Cambria Math"/>
                      </a:rPr>
                      <m:t>=</m:t>
                    </m:r>
                    <m:f>
                      <m:fPr>
                        <m:ctrlPr>
                          <a:rPr lang="en-US" sz="1800" i="1">
                            <a:latin typeface="Cambria Math"/>
                          </a:rPr>
                        </m:ctrlPr>
                      </m:fPr>
                      <m:num>
                        <m:sSub>
                          <m:sSubPr>
                            <m:ctrlPr>
                              <a:rPr lang="en-US" sz="1800" i="1">
                                <a:latin typeface="Cambria Math"/>
                              </a:rPr>
                            </m:ctrlPr>
                          </m:sSubPr>
                          <m:e>
                            <m:sSub>
                              <m:sSubPr>
                                <m:ctrlPr>
                                  <a:rPr lang="en-US" sz="1800" i="1">
                                    <a:latin typeface="Cambria Math"/>
                                  </a:rPr>
                                </m:ctrlPr>
                              </m:sSubPr>
                              <m:e>
                                <m:r>
                                  <a:rPr lang="en-US" sz="1800" i="1">
                                    <a:latin typeface="Cambria Math"/>
                                  </a:rPr>
                                  <m:t>𝑃</m:t>
                                </m:r>
                              </m:e>
                              <m:sub>
                                <m:r>
                                  <a:rPr lang="en-US" sz="1800" i="1">
                                    <a:latin typeface="Cambria Math"/>
                                  </a:rPr>
                                  <m:t>𝑜𝑢𝑡</m:t>
                                </m:r>
                                <m:r>
                                  <a:rPr lang="en-US" sz="1800" i="1">
                                    <a:latin typeface="Cambria Math"/>
                                  </a:rPr>
                                  <m:t>(</m:t>
                                </m:r>
                                <m:r>
                                  <a:rPr lang="en-US" sz="1800" i="1">
                                    <a:latin typeface="Cambria Math"/>
                                  </a:rPr>
                                  <m:t>𝑎𝑐</m:t>
                                </m:r>
                                <m:r>
                                  <a:rPr lang="en-US" sz="1800" i="1">
                                    <a:latin typeface="Cambria Math"/>
                                  </a:rPr>
                                  <m:t>)</m:t>
                                </m:r>
                              </m:sub>
                            </m:sSub>
                          </m:e>
                          <m:sub>
                            <m:r>
                              <a:rPr lang="en-US" sz="1800" i="1">
                                <a:latin typeface="Cambria Math"/>
                              </a:rPr>
                              <m:t>𝑚𝑎𝑥</m:t>
                            </m:r>
                          </m:sub>
                        </m:sSub>
                      </m:num>
                      <m:den>
                        <m:sSub>
                          <m:sSubPr>
                            <m:ctrlPr>
                              <a:rPr lang="en-US" sz="1800" i="1">
                                <a:latin typeface="Cambria Math"/>
                              </a:rPr>
                            </m:ctrlPr>
                          </m:sSubPr>
                          <m:e>
                            <m:r>
                              <a:rPr lang="en-US" sz="1800" i="1">
                                <a:latin typeface="Cambria Math"/>
                              </a:rPr>
                              <m:t>𝑃</m:t>
                            </m:r>
                          </m:e>
                          <m:sub>
                            <m:r>
                              <a:rPr lang="en-US" sz="1800" i="1">
                                <a:latin typeface="Cambria Math"/>
                              </a:rPr>
                              <m:t>𝑖𝑛</m:t>
                            </m:r>
                            <m:r>
                              <a:rPr lang="en-US" sz="1800" i="1">
                                <a:latin typeface="Cambria Math"/>
                              </a:rPr>
                              <m:t>(</m:t>
                            </m:r>
                            <m:r>
                              <a:rPr lang="en-US" sz="1800" i="1">
                                <a:latin typeface="Cambria Math"/>
                              </a:rPr>
                              <m:t>𝑑𝑐</m:t>
                            </m:r>
                            <m:r>
                              <a:rPr lang="en-US" sz="1800" i="1">
                                <a:latin typeface="Cambria Math"/>
                              </a:rPr>
                              <m:t>)</m:t>
                            </m:r>
                          </m:sub>
                        </m:sSub>
                      </m:den>
                    </m:f>
                    <m:r>
                      <a:rPr lang="en-US" sz="1800" i="1">
                        <a:latin typeface="Cambria Math"/>
                      </a:rPr>
                      <m:t>∙100%=50%</m:t>
                    </m:r>
                  </m:oMath>
                </a14:m>
                <a:endParaRPr lang="en-US" sz="1800">
                  <a:latin typeface="Constantia" pitchFamily="18" charset="0"/>
                </a:endParaRPr>
              </a:p>
              <a:p>
                <a:pPr lvl="0"/>
                <a:r>
                  <a:rPr lang="en-US" sz="1800">
                    <a:latin typeface="Constantia" pitchFamily="18" charset="0"/>
                  </a:rPr>
                  <a:t>Công suất tiêu tán trên Transistor: </a:t>
                </a:r>
                <a14:m>
                  <m:oMath xmlns:m="http://schemas.openxmlformats.org/officeDocument/2006/math">
                    <m:sSub>
                      <m:sSubPr>
                        <m:ctrlPr>
                          <a:rPr lang="en-US" sz="1800" i="1">
                            <a:latin typeface="Cambria Math"/>
                          </a:rPr>
                        </m:ctrlPr>
                      </m:sSubPr>
                      <m:e>
                        <m:r>
                          <a:rPr lang="en-AU" sz="1800" i="1">
                            <a:latin typeface="Cambria Math"/>
                          </a:rPr>
                          <m:t>𝑃</m:t>
                        </m:r>
                      </m:e>
                      <m:sub>
                        <m:r>
                          <a:rPr lang="en-AU" sz="1800" i="1">
                            <a:latin typeface="Cambria Math"/>
                          </a:rPr>
                          <m:t>𝑇</m:t>
                        </m:r>
                      </m:sub>
                    </m:sSub>
                    <m:r>
                      <a:rPr lang="en-AU" sz="1800" i="1">
                        <a:latin typeface="Cambria Math"/>
                      </a:rPr>
                      <m:t>=</m:t>
                    </m:r>
                    <m:sSub>
                      <m:sSubPr>
                        <m:ctrlPr>
                          <a:rPr lang="en-US" sz="1800" i="1">
                            <a:latin typeface="Cambria Math"/>
                          </a:rPr>
                        </m:ctrlPr>
                      </m:sSubPr>
                      <m:e>
                        <m:r>
                          <a:rPr lang="en-AU" sz="1800" i="1">
                            <a:latin typeface="Cambria Math"/>
                          </a:rPr>
                          <m:t>𝑃</m:t>
                        </m:r>
                      </m:e>
                      <m:sub>
                        <m:r>
                          <a:rPr lang="en-AU" sz="1800" i="1">
                            <a:latin typeface="Cambria Math"/>
                          </a:rPr>
                          <m:t>𝑖𝑛</m:t>
                        </m:r>
                        <m:r>
                          <a:rPr lang="en-AU" sz="1800" i="1">
                            <a:latin typeface="Cambria Math"/>
                          </a:rPr>
                          <m:t>(</m:t>
                        </m:r>
                        <m:r>
                          <a:rPr lang="en-AU" sz="1800" i="1">
                            <a:latin typeface="Cambria Math"/>
                          </a:rPr>
                          <m:t>𝑑𝑐</m:t>
                        </m:r>
                        <m:r>
                          <a:rPr lang="en-AU" sz="1800" i="1">
                            <a:latin typeface="Cambria Math"/>
                          </a:rPr>
                          <m:t>)</m:t>
                        </m:r>
                      </m:sub>
                    </m:sSub>
                    <m:r>
                      <a:rPr lang="en-AU" sz="1800" i="1">
                        <a:latin typeface="Cambria Math"/>
                      </a:rPr>
                      <m:t>−</m:t>
                    </m:r>
                    <m:sSub>
                      <m:sSubPr>
                        <m:ctrlPr>
                          <a:rPr lang="en-US" sz="1800" i="1">
                            <a:latin typeface="Cambria Math"/>
                          </a:rPr>
                        </m:ctrlPr>
                      </m:sSubPr>
                      <m:e>
                        <m:r>
                          <a:rPr lang="en-AU" sz="1800" i="1">
                            <a:latin typeface="Cambria Math"/>
                          </a:rPr>
                          <m:t>𝑃</m:t>
                        </m:r>
                      </m:e>
                      <m:sub>
                        <m:r>
                          <a:rPr lang="en-AU" sz="1800" i="1">
                            <a:latin typeface="Cambria Math"/>
                          </a:rPr>
                          <m:t>𝑜</m:t>
                        </m:r>
                        <m:r>
                          <a:rPr lang="en-AU" sz="1800" i="1">
                            <a:latin typeface="Cambria Math"/>
                          </a:rPr>
                          <m:t>(</m:t>
                        </m:r>
                        <m:r>
                          <a:rPr lang="en-AU" sz="1800" i="1">
                            <a:latin typeface="Cambria Math"/>
                          </a:rPr>
                          <m:t>𝑎𝑐</m:t>
                        </m:r>
                        <m:r>
                          <a:rPr lang="en-AU" sz="1800" i="1">
                            <a:latin typeface="Cambria Math"/>
                          </a:rPr>
                          <m:t>)</m:t>
                        </m:r>
                      </m:sub>
                    </m:sSub>
                  </m:oMath>
                </a14:m>
                <a:endParaRPr lang="en-US" sz="1800">
                  <a:latin typeface="Constantia" pitchFamily="18" charset="0"/>
                </a:endParaRPr>
              </a:p>
              <a:p>
                <a:pPr eaLnBrk="1" hangingPunct="1">
                  <a:lnSpc>
                    <a:spcPct val="120000"/>
                  </a:lnSpc>
                  <a:buFontTx/>
                  <a:buNone/>
                </a:pPr>
                <a:endParaRPr lang="en-US" sz="1800" i="1" smtClean="0">
                  <a:latin typeface="Constantia" pitchFamily="18" charset="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a:p>
                <a:pPr eaLnBrk="1" hangingPunct="1">
                  <a:buFontTx/>
                  <a:buNone/>
                </a:pPr>
                <a:endParaRPr lang="en-US" sz="1800" smtClean="0">
                  <a:latin typeface="Times New Roman" pitchFamily="18" charset="0"/>
                  <a:cs typeface="Times New Roman" pitchFamily="18" charset="0"/>
                </a:endParaRPr>
              </a:p>
            </p:txBody>
          </p:sp>
        </mc:Choice>
        <mc:Fallback xmlns="">
          <p:sp>
            <p:nvSpPr>
              <p:cNvPr id="17423" name="Content Placeholder 2"/>
              <p:cNvSpPr>
                <a:spLocks noGrp="1" noRot="1" noChangeAspect="1" noMove="1" noResize="1" noEditPoints="1" noAdjustHandles="1" noChangeArrowheads="1" noChangeShapeType="1" noTextEdit="1"/>
              </p:cNvSpPr>
              <p:nvPr>
                <p:ph sz="quarter" idx="1"/>
              </p:nvPr>
            </p:nvSpPr>
            <p:spPr>
              <a:xfrm>
                <a:off x="304800" y="889575"/>
                <a:ext cx="8382000" cy="5892225"/>
              </a:xfrm>
              <a:blipFill rotWithShape="1">
                <a:blip r:embed="rId2"/>
                <a:stretch>
                  <a:fillRect l="-436" t="-827"/>
                </a:stretch>
              </a:blipFill>
            </p:spPr>
            <p:txBody>
              <a:bodyPr/>
              <a:lstStyle/>
              <a:p>
                <a:r>
                  <a:rPr lang="en-US">
                    <a:noFill/>
                  </a:rPr>
                  <a:t> </a:t>
                </a:r>
              </a:p>
            </p:txBody>
          </p:sp>
        </mc:Fallback>
      </mc:AlternateContent>
      <p:sp>
        <p:nvSpPr>
          <p:cNvPr id="37" name="Rectangle 36"/>
          <p:cNvSpPr/>
          <p:nvPr/>
        </p:nvSpPr>
        <p:spPr>
          <a:xfrm>
            <a:off x="304800" y="304800"/>
            <a:ext cx="8382000" cy="584775"/>
          </a:xfrm>
          <a:prstGeom prst="rect">
            <a:avLst/>
          </a:prstGeom>
        </p:spPr>
        <p:txBody>
          <a:bodyPr wrap="square">
            <a:spAutoFit/>
          </a:bodyPr>
          <a:lstStyle/>
          <a:p>
            <a:pPr algn="ctr"/>
            <a:r>
              <a:rPr lang="en-US" sz="3200" b="1" smtClean="0">
                <a:solidFill>
                  <a:schemeClr val="accent1">
                    <a:lumMod val="75000"/>
                  </a:schemeClr>
                </a:solidFill>
                <a:latin typeface="Constantia" pitchFamily="18" charset="0"/>
                <a:cs typeface="Times New Roman" pitchFamily="18" charset="0"/>
              </a:rPr>
              <a:t>3.2. Mạch khuếch đại công suất chế độ A</a:t>
            </a:r>
            <a:endParaRPr lang="vi-VN" sz="3200">
              <a:latin typeface="Constantia" pitchFamily="18" charset="0"/>
            </a:endParaRPr>
          </a:p>
        </p:txBody>
      </p:sp>
    </p:spTree>
    <p:extLst>
      <p:ext uri="{BB962C8B-B14F-4D97-AF65-F5344CB8AC3E}">
        <p14:creationId xmlns:p14="http://schemas.microsoft.com/office/powerpoint/2010/main" val="24959602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2"/>
          </p:nvPr>
        </p:nvSpPr>
        <p:spPr>
          <a:xfrm>
            <a:off x="304800" y="990600"/>
            <a:ext cx="4800600" cy="5715000"/>
          </a:xfrm>
        </p:spPr>
        <p:txBody>
          <a:bodyPr>
            <a:normAutofit/>
          </a:bodyPr>
          <a:lstStyle/>
          <a:p>
            <a:pPr algn="just">
              <a:buSzPct val="90000"/>
            </a:pPr>
            <a:r>
              <a:rPr lang="en-US" sz="2000" smtClean="0">
                <a:latin typeface="Constantia" pitchFamily="18" charset="0"/>
              </a:rPr>
              <a:t> </a:t>
            </a:r>
            <a:r>
              <a:rPr lang="en-US" sz="1800" smtClean="0">
                <a:latin typeface="Constantia" pitchFamily="18" charset="0"/>
              </a:rPr>
              <a:t>Điểm công tác tĩnh Q nằm sát ranh giới miền tích cực và miền ngắt</a:t>
            </a:r>
            <a:r>
              <a:rPr lang="en-US" sz="1800" smtClean="0">
                <a:latin typeface="Constantia" pitchFamily="18" charset="0"/>
                <a:cs typeface="Times New Roman"/>
              </a:rPr>
              <a:t>→ khi đó Transistor chưa được phân cực</a:t>
            </a:r>
            <a:endParaRPr lang="en-US" sz="1800" smtClean="0">
              <a:latin typeface="Constantia" pitchFamily="18" charset="0"/>
            </a:endParaRPr>
          </a:p>
          <a:p>
            <a:pPr algn="just">
              <a:buSzPct val="90000"/>
            </a:pPr>
            <a:r>
              <a:rPr lang="en-US" sz="1800">
                <a:latin typeface="Constantia" pitchFamily="18" charset="0"/>
              </a:rPr>
              <a:t> </a:t>
            </a:r>
            <a:r>
              <a:rPr lang="en-US" sz="1800" smtClean="0">
                <a:latin typeface="Constantia" pitchFamily="18" charset="0"/>
              </a:rPr>
              <a:t>Transistor chỉ dẫn dòng trong ½ chu kỳ</a:t>
            </a:r>
          </a:p>
          <a:p>
            <a:pPr algn="just">
              <a:buSzPct val="90000"/>
            </a:pPr>
            <a:r>
              <a:rPr lang="en-US" sz="1800">
                <a:latin typeface="Constantia" pitchFamily="18" charset="0"/>
              </a:rPr>
              <a:t> </a:t>
            </a:r>
            <a:r>
              <a:rPr lang="en-US" sz="1800" smtClean="0">
                <a:latin typeface="Constantia" pitchFamily="18" charset="0"/>
              </a:rPr>
              <a:t>Tín hiệu xoay chiều đầu vào đóng vai trò là điện áp phân cực cho Transistor</a:t>
            </a:r>
          </a:p>
          <a:p>
            <a:pPr algn="just">
              <a:buSzPct val="90000"/>
            </a:pPr>
            <a:r>
              <a:rPr lang="en-US" sz="1800">
                <a:latin typeface="Constantia" pitchFamily="18" charset="0"/>
              </a:rPr>
              <a:t> </a:t>
            </a:r>
            <a:r>
              <a:rPr lang="en-US" sz="1800" smtClean="0">
                <a:latin typeface="Constantia" pitchFamily="18" charset="0"/>
              </a:rPr>
              <a:t>Để thu được tín hiệu ra trong cả chu kỳ, người ta thường sử dụng 2 Transistor hoạt động luân phiên</a:t>
            </a:r>
            <a:r>
              <a:rPr lang="en-US" sz="1800">
                <a:latin typeface="Constantia" pitchFamily="18" charset="0"/>
                <a:cs typeface="Times New Roman"/>
              </a:rPr>
              <a:t> </a:t>
            </a:r>
            <a:r>
              <a:rPr lang="en-US" sz="1800" smtClean="0">
                <a:latin typeface="Constantia" pitchFamily="18" charset="0"/>
                <a:cs typeface="Times New Roman"/>
              </a:rPr>
              <a:t>→ mạch khuếch đại đẩy kéo</a:t>
            </a:r>
          </a:p>
          <a:p>
            <a:pPr algn="just">
              <a:buSzPct val="90000"/>
            </a:pPr>
            <a:r>
              <a:rPr lang="en-US" sz="1800">
                <a:latin typeface="Constantia" pitchFamily="18" charset="0"/>
                <a:cs typeface="Times New Roman"/>
              </a:rPr>
              <a:t> Mạch khuếch đại công suất chế độ B không khuếch đại áp, nhưng hệ số khuếch đại dòng lớn </a:t>
            </a:r>
            <a:r>
              <a:rPr lang="en-US" sz="1800" smtClean="0">
                <a:latin typeface="Constantia" pitchFamily="18" charset="0"/>
                <a:cs typeface="Times New Roman"/>
              </a:rPr>
              <a:t>→ khuếch đại công suất</a:t>
            </a:r>
            <a:endParaRPr lang="en-US" sz="1800" smtClean="0">
              <a:latin typeface="Constantia" pitchFamily="18" charset="0"/>
            </a:endParaRPr>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p:cNvSpPr/>
          <p:nvPr/>
        </p:nvSpPr>
        <p:spPr>
          <a:xfrm>
            <a:off x="304800" y="304800"/>
            <a:ext cx="8382000" cy="584775"/>
          </a:xfrm>
          <a:prstGeom prst="rect">
            <a:avLst/>
          </a:prstGeom>
        </p:spPr>
        <p:txBody>
          <a:bodyPr wrap="square">
            <a:spAutoFit/>
          </a:bodyPr>
          <a:lstStyle/>
          <a:p>
            <a:pPr algn="ctr"/>
            <a:r>
              <a:rPr lang="en-US" sz="3200" b="1" smtClean="0">
                <a:solidFill>
                  <a:schemeClr val="accent1">
                    <a:lumMod val="75000"/>
                  </a:schemeClr>
                </a:solidFill>
                <a:latin typeface="Constantia" pitchFamily="18" charset="0"/>
                <a:cs typeface="Times New Roman" pitchFamily="18" charset="0"/>
              </a:rPr>
              <a:t>3.3. Mạch khuếch đại công suất chế độ B</a:t>
            </a:r>
            <a:endParaRPr lang="vi-VN" sz="3200">
              <a:latin typeface="Constantia" pitchFamily="18" charset="0"/>
            </a:endParaRPr>
          </a:p>
        </p:txBody>
      </p:sp>
      <p:pic>
        <p:nvPicPr>
          <p:cNvPr id="19" name="Picture 18" descr="h33"/>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371600"/>
            <a:ext cx="3581400" cy="3200400"/>
          </a:xfrm>
          <a:prstGeom prst="rect">
            <a:avLst/>
          </a:prstGeom>
          <a:noFill/>
          <a:ln>
            <a:noFill/>
          </a:ln>
        </p:spPr>
      </p:pic>
    </p:spTree>
    <p:extLst>
      <p:ext uri="{BB962C8B-B14F-4D97-AF65-F5344CB8AC3E}">
        <p14:creationId xmlns:p14="http://schemas.microsoft.com/office/powerpoint/2010/main" val="11452602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304800"/>
            <a:ext cx="8382000" cy="584775"/>
          </a:xfrm>
          <a:prstGeom prst="rect">
            <a:avLst/>
          </a:prstGeom>
        </p:spPr>
        <p:txBody>
          <a:bodyPr wrap="square">
            <a:spAutoFit/>
          </a:bodyPr>
          <a:lstStyle/>
          <a:p>
            <a:pPr algn="ctr"/>
            <a:r>
              <a:rPr lang="en-US" sz="3200" b="1" smtClean="0">
                <a:solidFill>
                  <a:schemeClr val="accent1">
                    <a:lumMod val="75000"/>
                  </a:schemeClr>
                </a:solidFill>
                <a:latin typeface="Constantia" pitchFamily="18" charset="0"/>
                <a:cs typeface="Times New Roman" pitchFamily="18" charset="0"/>
              </a:rPr>
              <a:t>3.3. Mạch khuếch đại công suất chế độ B</a:t>
            </a:r>
            <a:endParaRPr lang="vi-VN" sz="3200">
              <a:latin typeface="Constantia" pitchFamily="18" charset="0"/>
            </a:endParaRPr>
          </a:p>
        </p:txBody>
      </p:sp>
      <p:graphicFrame>
        <p:nvGraphicFramePr>
          <p:cNvPr id="7" name="Diagram 6"/>
          <p:cNvGraphicFramePr/>
          <p:nvPr>
            <p:extLst>
              <p:ext uri="{D42A27DB-BD31-4B8C-83A1-F6EECF244321}">
                <p14:modId xmlns:p14="http://schemas.microsoft.com/office/powerpoint/2010/main" val="1600352200"/>
              </p:ext>
            </p:extLst>
          </p:nvPr>
        </p:nvGraphicFramePr>
        <p:xfrm>
          <a:off x="1143000" y="1600200"/>
          <a:ext cx="67056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304800"/>
            <a:ext cx="8382000" cy="584775"/>
          </a:xfrm>
          <a:prstGeom prst="rect">
            <a:avLst/>
          </a:prstGeom>
        </p:spPr>
        <p:txBody>
          <a:bodyPr wrap="square">
            <a:spAutoFit/>
          </a:bodyPr>
          <a:lstStyle/>
          <a:p>
            <a:pPr algn="ctr"/>
            <a:r>
              <a:rPr lang="en-US" sz="3200" b="1" smtClean="0">
                <a:solidFill>
                  <a:schemeClr val="accent1">
                    <a:lumMod val="75000"/>
                  </a:schemeClr>
                </a:solidFill>
                <a:latin typeface="Constantia" pitchFamily="18" charset="0"/>
                <a:cs typeface="Times New Roman" pitchFamily="18" charset="0"/>
              </a:rPr>
              <a:t>3.3. Mạch khuếch đại công suất chế độ B</a:t>
            </a:r>
            <a:endParaRPr lang="vi-VN" sz="3200">
              <a:latin typeface="Constantia" pitchFamily="18" charset="0"/>
            </a:endParaRPr>
          </a:p>
        </p:txBody>
      </p:sp>
      <p:grpSp>
        <p:nvGrpSpPr>
          <p:cNvPr id="11" name="Group 10"/>
          <p:cNvGrpSpPr/>
          <p:nvPr/>
        </p:nvGrpSpPr>
        <p:grpSpPr>
          <a:xfrm>
            <a:off x="533400" y="1489969"/>
            <a:ext cx="7924800" cy="4407932"/>
            <a:chOff x="152400" y="1524000"/>
            <a:chExt cx="7924800" cy="4407932"/>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24000"/>
              <a:ext cx="6781800" cy="4038600"/>
            </a:xfrm>
            <a:prstGeom prst="rect">
              <a:avLst/>
            </a:prstGeom>
            <a:noFill/>
            <a:ln>
              <a:noFill/>
            </a:ln>
            <a:effectLst/>
            <a:extLst/>
          </p:spPr>
        </p:pic>
        <p:sp>
          <p:nvSpPr>
            <p:cNvPr id="2" name="TextBox 1"/>
            <p:cNvSpPr txBox="1"/>
            <p:nvPr/>
          </p:nvSpPr>
          <p:spPr>
            <a:xfrm>
              <a:off x="152400" y="5551788"/>
              <a:ext cx="2743200" cy="369332"/>
            </a:xfrm>
            <a:prstGeom prst="rect">
              <a:avLst/>
            </a:prstGeom>
            <a:noFill/>
          </p:spPr>
          <p:txBody>
            <a:bodyPr wrap="square" rtlCol="0">
              <a:spAutoFit/>
            </a:bodyPr>
            <a:lstStyle/>
            <a:p>
              <a:r>
                <a:rPr lang="en-US" smtClean="0">
                  <a:latin typeface="Constantia" pitchFamily="18" charset="0"/>
                </a:rPr>
                <a:t>Sử dụng nguồn đối xứng</a:t>
              </a:r>
              <a:endParaRPr lang="en-US">
                <a:latin typeface="Constantia" pitchFamily="18" charset="0"/>
              </a:endParaRPr>
            </a:p>
          </p:txBody>
        </p:sp>
        <p:cxnSp>
          <p:nvCxnSpPr>
            <p:cNvPr id="5" name="Straight Arrow Connector 4"/>
            <p:cNvCxnSpPr/>
            <p:nvPr/>
          </p:nvCxnSpPr>
          <p:spPr>
            <a:xfrm flipV="1">
              <a:off x="1524000" y="4191000"/>
              <a:ext cx="762000" cy="1219200"/>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62400" y="5562600"/>
              <a:ext cx="2743200" cy="369332"/>
            </a:xfrm>
            <a:prstGeom prst="rect">
              <a:avLst/>
            </a:prstGeom>
            <a:noFill/>
          </p:spPr>
          <p:txBody>
            <a:bodyPr wrap="square" rtlCol="0">
              <a:spAutoFit/>
            </a:bodyPr>
            <a:lstStyle/>
            <a:p>
              <a:r>
                <a:rPr lang="en-US" smtClean="0">
                  <a:latin typeface="Constantia" pitchFamily="18" charset="0"/>
                </a:rPr>
                <a:t>Sử dụng nguồn đối đơn</a:t>
              </a:r>
              <a:endParaRPr lang="en-US">
                <a:latin typeface="Constantia" pitchFamily="18" charset="0"/>
              </a:endParaRPr>
            </a:p>
          </p:txBody>
        </p:sp>
        <p:cxnSp>
          <p:nvCxnSpPr>
            <p:cNvPr id="10" name="Straight Arrow Connector 9"/>
            <p:cNvCxnSpPr/>
            <p:nvPr/>
          </p:nvCxnSpPr>
          <p:spPr>
            <a:xfrm flipV="1">
              <a:off x="5334000" y="4201812"/>
              <a:ext cx="762000" cy="1219200"/>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72525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79141816"/>
              </p:ext>
            </p:extLst>
          </p:nvPr>
        </p:nvGraphicFramePr>
        <p:xfrm>
          <a:off x="5245331" y="1295400"/>
          <a:ext cx="3898669" cy="3200400"/>
        </p:xfrm>
        <a:graphic>
          <a:graphicData uri="http://schemas.openxmlformats.org/presentationml/2006/ole">
            <mc:AlternateContent xmlns:mc="http://schemas.openxmlformats.org/markup-compatibility/2006">
              <mc:Choice xmlns:v="urn:schemas-microsoft-com:vml" Requires="v">
                <p:oleObj spid="_x0000_s38928" name="Visio" r:id="rId3" imgW="1921331" imgH="1575980" progId="Visio.Drawing.11">
                  <p:embed/>
                </p:oleObj>
              </mc:Choice>
              <mc:Fallback>
                <p:oleObj name="Visio" r:id="rId3" imgW="1921331" imgH="157598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331" y="1295400"/>
                        <a:ext cx="3898669" cy="3200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5" name="Content Placeholder 4"/>
              <p:cNvSpPr>
                <a:spLocks noGrp="1"/>
              </p:cNvSpPr>
              <p:nvPr>
                <p:ph sz="quarter" idx="2"/>
              </p:nvPr>
            </p:nvSpPr>
            <p:spPr>
              <a:xfrm>
                <a:off x="304800" y="990600"/>
                <a:ext cx="5334000" cy="5715000"/>
              </a:xfrm>
            </p:spPr>
            <p:txBody>
              <a:bodyPr>
                <a:normAutofit/>
              </a:bodyPr>
              <a:lstStyle/>
              <a:p>
                <a:pPr algn="just">
                  <a:buSzPct val="90000"/>
                  <a:buBlip>
                    <a:blip r:embed="rId5"/>
                  </a:buBlip>
                </a:pPr>
                <a:r>
                  <a:rPr lang="en-US" u="sng" smtClean="0">
                    <a:solidFill>
                      <a:srgbClr val="FF0000"/>
                    </a:solidFill>
                    <a:latin typeface="Constantia" pitchFamily="18" charset="0"/>
                  </a:rPr>
                  <a:t>Dùng nguồn đối xứng</a:t>
                </a:r>
              </a:p>
              <a:p>
                <a:pPr algn="just">
                  <a:buSzPct val="90000"/>
                </a:pPr>
                <a:r>
                  <a:rPr lang="en-US" sz="1800" smtClean="0">
                    <a:latin typeface="Constantia" pitchFamily="18" charset="0"/>
                  </a:rPr>
                  <a:t>Trong ½ chu kỳ dương, Q1 thông và Q2 ngắt, dòng qua tải R</a:t>
                </a:r>
                <a:r>
                  <a:rPr lang="en-US" sz="1800" baseline="-25000" smtClean="0">
                    <a:latin typeface="Constantia" pitchFamily="18" charset="0"/>
                  </a:rPr>
                  <a:t>L </a:t>
                </a:r>
                <a:r>
                  <a:rPr lang="en-US" sz="1800" smtClean="0">
                    <a:latin typeface="Constantia" pitchFamily="18" charset="0"/>
                  </a:rPr>
                  <a:t>có chiều từ trên xuống dưới</a:t>
                </a:r>
              </a:p>
              <a:p>
                <a:pPr algn="just">
                  <a:buSzPct val="90000"/>
                </a:pPr>
                <a:r>
                  <a:rPr lang="en-US" sz="1800">
                    <a:latin typeface="Constantia" pitchFamily="18" charset="0"/>
                  </a:rPr>
                  <a:t> </a:t>
                </a:r>
                <a:r>
                  <a:rPr lang="en-US" sz="1800" smtClean="0">
                    <a:latin typeface="Constantia" pitchFamily="18" charset="0"/>
                  </a:rPr>
                  <a:t>Trong ½ chu kỳ âm, Q1 ngắt và Q2 thông, dòng qua tải RL có chiều từ dưới lên trên</a:t>
                </a:r>
              </a:p>
              <a:p>
                <a:pPr algn="just">
                  <a:buSzPct val="90000"/>
                </a:pPr>
                <a:r>
                  <a:rPr lang="en-US" sz="1800">
                    <a:latin typeface="Constantia" pitchFamily="18" charset="0"/>
                  </a:rPr>
                  <a:t> </a:t>
                </a:r>
                <a:r>
                  <a:rPr lang="en-US" sz="1800" smtClean="0">
                    <a:latin typeface="Constantia" pitchFamily="18" charset="0"/>
                  </a:rPr>
                  <a:t>Vậy dòng trên tải thu được trong cả 2 nửa chu kỳ</a:t>
                </a:r>
              </a:p>
              <a:p>
                <a:pPr lvl="0"/>
                <a:r>
                  <a:rPr lang="en-US" sz="1800">
                    <a:latin typeface="Constantia" pitchFamily="18" charset="0"/>
                  </a:rPr>
                  <a:t>Công suất của một nguồn cấp một chiều:</a:t>
                </a:r>
                <a:endParaRPr lang="en-US" sz="1800" smtClean="0">
                  <a:latin typeface="Constantia"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sz="1800" i="1" smtClean="0">
                              <a:latin typeface="Cambria Math"/>
                            </a:rPr>
                          </m:ctrlPr>
                        </m:sSubSupPr>
                        <m:e>
                          <m:r>
                            <a:rPr lang="en-US" sz="1800" i="1">
                              <a:latin typeface="Cambria Math"/>
                            </a:rPr>
                            <m:t>𝑃</m:t>
                          </m:r>
                        </m:e>
                        <m:sub>
                          <m:r>
                            <a:rPr lang="en-US" sz="1800" i="1">
                              <a:latin typeface="Cambria Math"/>
                            </a:rPr>
                            <m:t>𝑖</m:t>
                          </m:r>
                        </m:sub>
                        <m:sup>
                          <m:r>
                            <a:rPr lang="en-US" sz="1800" i="1">
                              <a:latin typeface="Cambria Math"/>
                            </a:rPr>
                            <m:t>+</m:t>
                          </m:r>
                        </m:sup>
                      </m:sSubSup>
                      <m:d>
                        <m:dPr>
                          <m:ctrlPr>
                            <a:rPr lang="en-US" sz="1800" i="1">
                              <a:latin typeface="Cambria Math"/>
                            </a:rPr>
                          </m:ctrlPr>
                        </m:dPr>
                        <m:e>
                          <m:r>
                            <a:rPr lang="en-US" sz="1800" i="1">
                              <a:latin typeface="Cambria Math"/>
                            </a:rPr>
                            <m:t>𝑑𝑐</m:t>
                          </m:r>
                        </m:e>
                      </m:d>
                      <m:r>
                        <a:rPr lang="en-US" sz="1800" i="1">
                          <a:latin typeface="Cambria Math"/>
                        </a:rPr>
                        <m:t>=</m:t>
                      </m:r>
                      <m:sSub>
                        <m:sSubPr>
                          <m:ctrlPr>
                            <a:rPr lang="en-US" sz="1800" i="1">
                              <a:latin typeface="Cambria Math"/>
                            </a:rPr>
                          </m:ctrlPr>
                        </m:sSubPr>
                        <m:e>
                          <m:r>
                            <a:rPr lang="en-US" sz="1800" i="1">
                              <a:latin typeface="Cambria Math"/>
                            </a:rPr>
                            <m:t>𝑉</m:t>
                          </m:r>
                        </m:e>
                        <m:sub>
                          <m:r>
                            <a:rPr lang="en-US" sz="1800" i="1">
                              <a:latin typeface="Cambria Math"/>
                            </a:rPr>
                            <m:t>𝐶𝐶</m:t>
                          </m:r>
                        </m:sub>
                      </m:sSub>
                      <m:r>
                        <a:rPr lang="en-US" sz="1800" i="1">
                          <a:latin typeface="Cambria Math"/>
                        </a:rPr>
                        <m:t>∙</m:t>
                      </m:r>
                      <m:sSub>
                        <m:sSubPr>
                          <m:ctrlPr>
                            <a:rPr lang="en-US" sz="1800" i="1">
                              <a:latin typeface="Cambria Math"/>
                            </a:rPr>
                          </m:ctrlPr>
                        </m:sSubPr>
                        <m:e>
                          <m:r>
                            <a:rPr lang="en-US" sz="1800" i="1">
                              <a:latin typeface="Cambria Math"/>
                            </a:rPr>
                            <m:t>𝑖</m:t>
                          </m:r>
                        </m:e>
                        <m:sub>
                          <m:r>
                            <a:rPr lang="en-US" sz="1800" i="1">
                              <a:latin typeface="Cambria Math"/>
                            </a:rPr>
                            <m:t>𝐶</m:t>
                          </m:r>
                        </m:sub>
                      </m:sSub>
                      <m:r>
                        <a:rPr lang="en-US" sz="1800" i="1">
                          <a:latin typeface="Cambria Math"/>
                        </a:rPr>
                        <m:t>=</m:t>
                      </m:r>
                      <m:f>
                        <m:fPr>
                          <m:ctrlPr>
                            <a:rPr lang="en-US" sz="1800" i="1">
                              <a:latin typeface="Cambria Math"/>
                            </a:rPr>
                          </m:ctrlPr>
                        </m:fPr>
                        <m:num>
                          <m:r>
                            <a:rPr lang="en-US" sz="1800" i="1">
                              <a:latin typeface="Cambria Math"/>
                            </a:rPr>
                            <m:t>1</m:t>
                          </m:r>
                        </m:num>
                        <m:den>
                          <m:r>
                            <a:rPr lang="en-US" sz="1800" i="1">
                              <a:latin typeface="Cambria Math"/>
                            </a:rPr>
                            <m:t>𝑇</m:t>
                          </m:r>
                        </m:den>
                      </m:f>
                      <m:nary>
                        <m:naryPr>
                          <m:limLoc m:val="subSup"/>
                          <m:ctrlPr>
                            <a:rPr lang="en-US" sz="1800" i="1">
                              <a:latin typeface="Cambria Math"/>
                            </a:rPr>
                          </m:ctrlPr>
                        </m:naryPr>
                        <m:sub>
                          <m:r>
                            <a:rPr lang="en-US" sz="1800" i="1">
                              <a:latin typeface="Cambria Math"/>
                            </a:rPr>
                            <m:t>0</m:t>
                          </m:r>
                        </m:sub>
                        <m:sup>
                          <m:f>
                            <m:fPr>
                              <m:ctrlPr>
                                <a:rPr lang="en-US" sz="1800" i="1">
                                  <a:latin typeface="Cambria Math"/>
                                </a:rPr>
                              </m:ctrlPr>
                            </m:fPr>
                            <m:num>
                              <m:r>
                                <a:rPr lang="en-US" sz="1800" i="1">
                                  <a:latin typeface="Cambria Math"/>
                                </a:rPr>
                                <m:t>𝑇</m:t>
                              </m:r>
                            </m:num>
                            <m:den>
                              <m:r>
                                <a:rPr lang="en-US" sz="1800" i="1">
                                  <a:latin typeface="Cambria Math"/>
                                </a:rPr>
                                <m:t>2</m:t>
                              </m:r>
                            </m:den>
                          </m:f>
                        </m:sup>
                        <m:e>
                          <m:sSub>
                            <m:sSubPr>
                              <m:ctrlPr>
                                <a:rPr lang="en-US" sz="1800" i="1">
                                  <a:latin typeface="Cambria Math"/>
                                </a:rPr>
                              </m:ctrlPr>
                            </m:sSubPr>
                            <m:e>
                              <m:r>
                                <a:rPr lang="en-US" sz="1800" i="1">
                                  <a:latin typeface="Cambria Math"/>
                                </a:rPr>
                                <m:t>𝑉</m:t>
                              </m:r>
                            </m:e>
                            <m:sub>
                              <m:r>
                                <a:rPr lang="en-US" sz="1800" i="1">
                                  <a:latin typeface="Cambria Math"/>
                                </a:rPr>
                                <m:t>𝐶𝐶</m:t>
                              </m:r>
                            </m:sub>
                          </m:sSub>
                          <m:r>
                            <a:rPr lang="en-US" sz="1800" i="1">
                              <a:latin typeface="Cambria Math"/>
                            </a:rPr>
                            <m:t>∙</m:t>
                          </m:r>
                          <m:sSub>
                            <m:sSubPr>
                              <m:ctrlPr>
                                <a:rPr lang="en-US" sz="1800" i="1">
                                  <a:latin typeface="Cambria Math"/>
                                </a:rPr>
                              </m:ctrlPr>
                            </m:sSubPr>
                            <m:e>
                              <m:r>
                                <a:rPr lang="en-US" sz="1800" i="1">
                                  <a:latin typeface="Cambria Math"/>
                                </a:rPr>
                                <m:t>𝑖</m:t>
                              </m:r>
                            </m:e>
                            <m:sub>
                              <m:r>
                                <a:rPr lang="en-US" sz="1800" i="1">
                                  <a:latin typeface="Cambria Math"/>
                                </a:rPr>
                                <m:t>𝐶</m:t>
                              </m:r>
                            </m:sub>
                          </m:sSub>
                          <m:r>
                            <a:rPr lang="en-US" sz="1800" i="1">
                              <a:latin typeface="Cambria Math"/>
                            </a:rPr>
                            <m:t>𝑑𝑡</m:t>
                          </m:r>
                        </m:e>
                      </m:nary>
                      <m:r>
                        <a:rPr lang="en-US" sz="1800" b="0" i="1" smtClean="0">
                          <a:latin typeface="Cambria Math"/>
                        </a:rPr>
                        <m:t>=</m:t>
                      </m:r>
                      <m:f>
                        <m:fPr>
                          <m:ctrlPr>
                            <a:rPr lang="en-US" sz="1800" i="1">
                              <a:latin typeface="Cambria Math"/>
                            </a:rPr>
                          </m:ctrlPr>
                        </m:fPr>
                        <m:num>
                          <m:r>
                            <a:rPr lang="en-US" sz="1800" i="1">
                              <a:latin typeface="Cambria Math"/>
                            </a:rPr>
                            <m:t>1</m:t>
                          </m:r>
                        </m:num>
                        <m:den>
                          <m:r>
                            <a:rPr lang="en-US" sz="1800" i="1">
                              <a:latin typeface="Cambria Math"/>
                            </a:rPr>
                            <m:t>𝜋</m:t>
                          </m:r>
                        </m:den>
                      </m:f>
                      <m:sSub>
                        <m:sSubPr>
                          <m:ctrlPr>
                            <a:rPr lang="en-US" sz="1800" i="1">
                              <a:latin typeface="Cambria Math"/>
                            </a:rPr>
                          </m:ctrlPr>
                        </m:sSubPr>
                        <m:e>
                          <m:r>
                            <a:rPr lang="en-US" sz="1800" i="1">
                              <a:latin typeface="Cambria Math"/>
                            </a:rPr>
                            <m:t>𝑉</m:t>
                          </m:r>
                        </m:e>
                        <m:sub>
                          <m:r>
                            <a:rPr lang="en-US" sz="1800" i="1">
                              <a:latin typeface="Cambria Math"/>
                            </a:rPr>
                            <m:t>𝐶𝐶</m:t>
                          </m:r>
                        </m:sub>
                      </m:sSub>
                      <m:sSub>
                        <m:sSubPr>
                          <m:ctrlPr>
                            <a:rPr lang="en-US" sz="1800" i="1">
                              <a:latin typeface="Cambria Math"/>
                            </a:rPr>
                          </m:ctrlPr>
                        </m:sSubPr>
                        <m:e>
                          <m:r>
                            <a:rPr lang="en-US" sz="1800" i="1">
                              <a:latin typeface="Cambria Math"/>
                            </a:rPr>
                            <m:t>𝐼</m:t>
                          </m:r>
                        </m:e>
                        <m:sub>
                          <m:r>
                            <a:rPr lang="en-US" sz="1800" i="1">
                              <a:latin typeface="Cambria Math"/>
                            </a:rPr>
                            <m:t>𝐶</m:t>
                          </m:r>
                          <m:d>
                            <m:dPr>
                              <m:ctrlPr>
                                <a:rPr lang="en-US" sz="1800" i="1">
                                  <a:latin typeface="Cambria Math"/>
                                </a:rPr>
                              </m:ctrlPr>
                            </m:dPr>
                            <m:e>
                              <m:r>
                                <a:rPr lang="en-US" sz="1800" i="1">
                                  <a:latin typeface="Cambria Math"/>
                                </a:rPr>
                                <m:t>𝑝</m:t>
                              </m:r>
                            </m:e>
                          </m:d>
                        </m:sub>
                      </m:sSub>
                    </m:oMath>
                  </m:oMathPara>
                </a14:m>
                <a:endParaRPr lang="en-US" sz="1800"/>
              </a:p>
              <a:p>
                <a:pPr lvl="0"/>
                <a:r>
                  <a:rPr lang="en-US" sz="1800" smtClean="0">
                    <a:latin typeface="Constantia" pitchFamily="18" charset="0"/>
                  </a:rPr>
                  <a:t>Công </a:t>
                </a:r>
                <a:r>
                  <a:rPr lang="en-US" sz="1800">
                    <a:latin typeface="Constantia" pitchFamily="18" charset="0"/>
                  </a:rPr>
                  <a:t>suất của 2 nguồn cấp một chiều:</a:t>
                </a:r>
              </a:p>
              <a:p>
                <a:pPr marL="0" indent="0">
                  <a:buNone/>
                </a:pPr>
                <a14:m>
                  <m:oMathPara xmlns:m="http://schemas.openxmlformats.org/officeDocument/2006/math">
                    <m:oMathParaPr>
                      <m:jc m:val="centerGroup"/>
                    </m:oMathParaPr>
                    <m:oMath xmlns:m="http://schemas.openxmlformats.org/officeDocument/2006/math">
                      <m:sSubSup>
                        <m:sSubSupPr>
                          <m:ctrlPr>
                            <a:rPr lang="en-US" sz="1800" i="1">
                              <a:latin typeface="Cambria Math"/>
                            </a:rPr>
                          </m:ctrlPr>
                        </m:sSubSupPr>
                        <m:e>
                          <m:sSub>
                            <m:sSubPr>
                              <m:ctrlPr>
                                <a:rPr lang="en-US" sz="1800" i="1" smtClean="0">
                                  <a:latin typeface="Cambria Math"/>
                                </a:rPr>
                              </m:ctrlPr>
                            </m:sSubPr>
                            <m:e>
                              <m:r>
                                <a:rPr lang="en-US" sz="1800" i="1">
                                  <a:latin typeface="Cambria Math"/>
                                </a:rPr>
                                <m:t>𝑃</m:t>
                              </m:r>
                            </m:e>
                            <m:sub>
                              <m:r>
                                <a:rPr lang="en-US" sz="1800" i="1">
                                  <a:latin typeface="Cambria Math"/>
                                </a:rPr>
                                <m:t>𝑖</m:t>
                              </m:r>
                            </m:sub>
                          </m:sSub>
                          <m:d>
                            <m:dPr>
                              <m:ctrlPr>
                                <a:rPr lang="en-US" sz="1800" i="1">
                                  <a:latin typeface="Cambria Math"/>
                                </a:rPr>
                              </m:ctrlPr>
                            </m:dPr>
                            <m:e>
                              <m:r>
                                <a:rPr lang="en-US" sz="1800" i="1">
                                  <a:latin typeface="Cambria Math"/>
                                </a:rPr>
                                <m:t>𝑑𝑐</m:t>
                              </m:r>
                            </m:e>
                          </m:d>
                          <m:r>
                            <a:rPr lang="en-US" sz="1800" i="1">
                              <a:latin typeface="Cambria Math"/>
                            </a:rPr>
                            <m:t>=</m:t>
                          </m:r>
                          <m:r>
                            <a:rPr lang="en-US" sz="1800" i="1">
                              <a:latin typeface="Cambria Math"/>
                            </a:rPr>
                            <m:t>𝑃</m:t>
                          </m:r>
                        </m:e>
                        <m:sub>
                          <m:r>
                            <a:rPr lang="en-US" sz="1800" i="1">
                              <a:latin typeface="Cambria Math"/>
                            </a:rPr>
                            <m:t>𝑖</m:t>
                          </m:r>
                        </m:sub>
                        <m:sup>
                          <m:r>
                            <a:rPr lang="en-US" sz="1800" i="1">
                              <a:latin typeface="Cambria Math"/>
                            </a:rPr>
                            <m:t>+</m:t>
                          </m:r>
                        </m:sup>
                      </m:sSubSup>
                      <m:d>
                        <m:dPr>
                          <m:ctrlPr>
                            <a:rPr lang="en-US" sz="1800" i="1">
                              <a:latin typeface="Cambria Math"/>
                            </a:rPr>
                          </m:ctrlPr>
                        </m:dPr>
                        <m:e>
                          <m:r>
                            <a:rPr lang="en-US" sz="1800" i="1">
                              <a:latin typeface="Cambria Math"/>
                            </a:rPr>
                            <m:t>𝑑𝑐</m:t>
                          </m:r>
                        </m:e>
                      </m:d>
                      <m:r>
                        <a:rPr lang="en-US" sz="1800" i="1">
                          <a:latin typeface="Cambria Math"/>
                        </a:rPr>
                        <m:t>+</m:t>
                      </m:r>
                      <m:sSubSup>
                        <m:sSubSupPr>
                          <m:ctrlPr>
                            <a:rPr lang="en-US" sz="1800" i="1">
                              <a:latin typeface="Cambria Math"/>
                            </a:rPr>
                          </m:ctrlPr>
                        </m:sSubSupPr>
                        <m:e>
                          <m:r>
                            <a:rPr lang="en-US" sz="1800" i="1">
                              <a:latin typeface="Cambria Math"/>
                            </a:rPr>
                            <m:t>𝑃</m:t>
                          </m:r>
                        </m:e>
                        <m:sub>
                          <m:r>
                            <a:rPr lang="en-US" sz="1800" i="1">
                              <a:latin typeface="Cambria Math"/>
                            </a:rPr>
                            <m:t>𝑖</m:t>
                          </m:r>
                        </m:sub>
                        <m:sup>
                          <m:r>
                            <a:rPr lang="en-US" sz="1800" i="1">
                              <a:latin typeface="Cambria Math"/>
                            </a:rPr>
                            <m:t>−</m:t>
                          </m:r>
                        </m:sup>
                      </m:sSubSup>
                      <m:r>
                        <a:rPr lang="en-US" sz="1800" i="1">
                          <a:latin typeface="Cambria Math"/>
                        </a:rPr>
                        <m:t>(</m:t>
                      </m:r>
                      <m:r>
                        <a:rPr lang="en-US" sz="1800" i="1">
                          <a:latin typeface="Cambria Math"/>
                        </a:rPr>
                        <m:t>𝑑𝑐</m:t>
                      </m:r>
                      <m:r>
                        <a:rPr lang="en-US" sz="1800" i="1">
                          <a:latin typeface="Cambria Math"/>
                        </a:rPr>
                        <m:t>)=2</m:t>
                      </m:r>
                      <m:sSubSup>
                        <m:sSubSupPr>
                          <m:ctrlPr>
                            <a:rPr lang="en-US" sz="1800" i="1">
                              <a:latin typeface="Cambria Math"/>
                            </a:rPr>
                          </m:ctrlPr>
                        </m:sSubSupPr>
                        <m:e>
                          <m:r>
                            <a:rPr lang="en-US" sz="1800" i="1">
                              <a:latin typeface="Cambria Math"/>
                            </a:rPr>
                            <m:t>𝑃</m:t>
                          </m:r>
                        </m:e>
                        <m:sub>
                          <m:r>
                            <a:rPr lang="en-US" sz="1800" i="1">
                              <a:latin typeface="Cambria Math"/>
                            </a:rPr>
                            <m:t>𝑖</m:t>
                          </m:r>
                        </m:sub>
                        <m:sup>
                          <m:r>
                            <a:rPr lang="en-US" sz="1800" i="1">
                              <a:latin typeface="Cambria Math"/>
                            </a:rPr>
                            <m:t>+</m:t>
                          </m:r>
                        </m:sup>
                      </m:sSubSup>
                      <m:r>
                        <a:rPr lang="en-US" sz="1800" i="1">
                          <a:latin typeface="Cambria Math"/>
                        </a:rPr>
                        <m:t>(</m:t>
                      </m:r>
                      <m:r>
                        <a:rPr lang="en-US" sz="1800" i="1">
                          <a:latin typeface="Cambria Math"/>
                        </a:rPr>
                        <m:t>𝑑𝑐</m:t>
                      </m:r>
                      <m:r>
                        <a:rPr lang="en-US" sz="1800" i="1">
                          <a:latin typeface="Cambria Math"/>
                        </a:rPr>
                        <m:t>)= </m:t>
                      </m:r>
                      <m:f>
                        <m:fPr>
                          <m:ctrlPr>
                            <a:rPr lang="en-US" sz="1800" i="1">
                              <a:latin typeface="Cambria Math"/>
                            </a:rPr>
                          </m:ctrlPr>
                        </m:fPr>
                        <m:num>
                          <m:r>
                            <a:rPr lang="en-US" sz="1800" i="1">
                              <a:latin typeface="Cambria Math"/>
                            </a:rPr>
                            <m:t>2</m:t>
                          </m:r>
                        </m:num>
                        <m:den>
                          <m:r>
                            <a:rPr lang="en-US" sz="1800" i="1">
                              <a:latin typeface="Cambria Math"/>
                            </a:rPr>
                            <m:t>𝜋</m:t>
                          </m:r>
                        </m:den>
                      </m:f>
                      <m:sSub>
                        <m:sSubPr>
                          <m:ctrlPr>
                            <a:rPr lang="en-US" sz="1800" i="1">
                              <a:latin typeface="Cambria Math"/>
                            </a:rPr>
                          </m:ctrlPr>
                        </m:sSubPr>
                        <m:e>
                          <m:r>
                            <a:rPr lang="en-US" sz="1800" i="1">
                              <a:latin typeface="Cambria Math"/>
                            </a:rPr>
                            <m:t>𝑉</m:t>
                          </m:r>
                        </m:e>
                        <m:sub>
                          <m:r>
                            <a:rPr lang="en-US" sz="1800" i="1">
                              <a:latin typeface="Cambria Math"/>
                            </a:rPr>
                            <m:t>𝐶𝐶</m:t>
                          </m:r>
                        </m:sub>
                      </m:sSub>
                      <m:sSub>
                        <m:sSubPr>
                          <m:ctrlPr>
                            <a:rPr lang="en-US" sz="1800" i="1">
                              <a:latin typeface="Cambria Math"/>
                            </a:rPr>
                          </m:ctrlPr>
                        </m:sSubPr>
                        <m:e>
                          <m:r>
                            <a:rPr lang="en-US" sz="1800" i="1">
                              <a:latin typeface="Cambria Math"/>
                            </a:rPr>
                            <m:t>𝐼</m:t>
                          </m:r>
                        </m:e>
                        <m:sub>
                          <m:r>
                            <a:rPr lang="en-US" sz="1800" i="1">
                              <a:latin typeface="Cambria Math"/>
                            </a:rPr>
                            <m:t>𝐶</m:t>
                          </m:r>
                          <m:d>
                            <m:dPr>
                              <m:ctrlPr>
                                <a:rPr lang="en-US" sz="1800" i="1">
                                  <a:latin typeface="Cambria Math"/>
                                </a:rPr>
                              </m:ctrlPr>
                            </m:dPr>
                            <m:e>
                              <m:r>
                                <a:rPr lang="en-US" sz="1800" i="1">
                                  <a:latin typeface="Cambria Math"/>
                                </a:rPr>
                                <m:t>𝑝</m:t>
                              </m:r>
                            </m:e>
                          </m:d>
                        </m:sub>
                      </m:sSub>
                    </m:oMath>
                  </m:oMathPara>
                </a14:m>
                <a:endParaRPr lang="en-US" sz="1800">
                  <a:latin typeface="Constantia" pitchFamily="18" charset="0"/>
                </a:endParaRPr>
              </a:p>
              <a:p>
                <a:pPr lvl="0"/>
                <a:r>
                  <a:rPr lang="en-US" sz="1800">
                    <a:latin typeface="Constantia" pitchFamily="18" charset="0"/>
                  </a:rPr>
                  <a:t>Công suất xoay chiều ra trên tải:</a:t>
                </a:r>
                <a:endParaRPr lang="en-US" sz="1800" smtClean="0">
                  <a:latin typeface="Constantia"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a:rPr>
                          </m:ctrlPr>
                        </m:sSubPr>
                        <m:e>
                          <m:r>
                            <a:rPr lang="en-US" sz="1800" i="1">
                              <a:latin typeface="Cambria Math"/>
                            </a:rPr>
                            <m:t>𝑃</m:t>
                          </m:r>
                        </m:e>
                        <m:sub>
                          <m:r>
                            <a:rPr lang="en-US" sz="1800" i="1">
                              <a:latin typeface="Cambria Math"/>
                            </a:rPr>
                            <m:t>𝑜</m:t>
                          </m:r>
                        </m:sub>
                      </m:sSub>
                      <m:d>
                        <m:dPr>
                          <m:ctrlPr>
                            <a:rPr lang="en-US" sz="1800" i="1">
                              <a:latin typeface="Cambria Math"/>
                            </a:rPr>
                          </m:ctrlPr>
                        </m:dPr>
                        <m:e>
                          <m:r>
                            <a:rPr lang="en-US" sz="1800" i="1">
                              <a:latin typeface="Cambria Math"/>
                            </a:rPr>
                            <m:t>𝑎𝑐</m:t>
                          </m:r>
                        </m:e>
                      </m:d>
                      <m:r>
                        <a:rPr lang="en-US" sz="1800" i="1">
                          <a:latin typeface="Cambria Math"/>
                        </a:rPr>
                        <m:t>=</m:t>
                      </m:r>
                      <m:sSub>
                        <m:sSubPr>
                          <m:ctrlPr>
                            <a:rPr lang="en-US" sz="1800" i="1">
                              <a:latin typeface="Cambria Math"/>
                            </a:rPr>
                          </m:ctrlPr>
                        </m:sSubPr>
                        <m:e>
                          <m:f>
                            <m:fPr>
                              <m:ctrlPr>
                                <a:rPr lang="en-US" sz="1800" i="1">
                                  <a:latin typeface="Cambria Math"/>
                                </a:rPr>
                              </m:ctrlPr>
                            </m:fPr>
                            <m:num>
                              <m:r>
                                <a:rPr lang="en-US" sz="1800" i="1">
                                  <a:latin typeface="Cambria Math"/>
                                </a:rPr>
                                <m:t>1</m:t>
                              </m:r>
                            </m:num>
                            <m:den>
                              <m:r>
                                <a:rPr lang="en-US" sz="1800" i="1">
                                  <a:latin typeface="Cambria Math"/>
                                </a:rPr>
                                <m:t>2</m:t>
                              </m:r>
                            </m:den>
                          </m:f>
                          <m:r>
                            <a:rPr lang="en-US" sz="1800" i="1">
                              <a:latin typeface="Cambria Math"/>
                            </a:rPr>
                            <m:t>𝑈</m:t>
                          </m:r>
                        </m:e>
                        <m:sub>
                          <m:r>
                            <a:rPr lang="en-US" sz="1800" i="1">
                              <a:latin typeface="Cambria Math"/>
                            </a:rPr>
                            <m:t>𝐶𝐸</m:t>
                          </m:r>
                          <m:r>
                            <a:rPr lang="en-US" sz="1800" i="1">
                              <a:latin typeface="Cambria Math"/>
                            </a:rPr>
                            <m:t>(</m:t>
                          </m:r>
                          <m:r>
                            <a:rPr lang="en-US" sz="1800" i="1">
                              <a:latin typeface="Cambria Math"/>
                            </a:rPr>
                            <m:t>𝑝</m:t>
                          </m:r>
                          <m:r>
                            <a:rPr lang="en-US" sz="1800" i="1">
                              <a:latin typeface="Cambria Math"/>
                            </a:rPr>
                            <m:t>)</m:t>
                          </m:r>
                        </m:sub>
                      </m:sSub>
                      <m:r>
                        <a:rPr lang="en-US" sz="1800" i="1">
                          <a:latin typeface="Cambria Math"/>
                        </a:rPr>
                        <m:t>∙</m:t>
                      </m:r>
                      <m:sSub>
                        <m:sSubPr>
                          <m:ctrlPr>
                            <a:rPr lang="en-US" sz="1800" i="1">
                              <a:latin typeface="Cambria Math"/>
                            </a:rPr>
                          </m:ctrlPr>
                        </m:sSubPr>
                        <m:e>
                          <m:r>
                            <a:rPr lang="en-US" sz="1800" i="1">
                              <a:latin typeface="Cambria Math"/>
                            </a:rPr>
                            <m:t>𝐼</m:t>
                          </m:r>
                        </m:e>
                        <m:sub>
                          <m:r>
                            <a:rPr lang="en-US" sz="1800" i="1">
                              <a:latin typeface="Cambria Math"/>
                            </a:rPr>
                            <m:t>𝐶</m:t>
                          </m:r>
                          <m:d>
                            <m:dPr>
                              <m:ctrlPr>
                                <a:rPr lang="en-US" sz="1800" i="1">
                                  <a:latin typeface="Cambria Math"/>
                                </a:rPr>
                              </m:ctrlPr>
                            </m:dPr>
                            <m:e>
                              <m:r>
                                <a:rPr lang="en-US" sz="1800" i="1">
                                  <a:latin typeface="Cambria Math"/>
                                </a:rPr>
                                <m:t>𝑝</m:t>
                              </m:r>
                            </m:e>
                          </m:d>
                        </m:sub>
                      </m:sSub>
                    </m:oMath>
                  </m:oMathPara>
                </a14:m>
                <a:endParaRPr lang="en-US" sz="1800">
                  <a:latin typeface="Constantia" pitchFamily="18" charset="0"/>
                </a:endParaRPr>
              </a:p>
              <a:p>
                <a:pPr algn="just">
                  <a:buSzPct val="90000"/>
                </a:pPr>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p:txBody>
          </p:sp>
        </mc:Choice>
        <mc:Fallback xmlns="">
          <p:sp>
            <p:nvSpPr>
              <p:cNvPr id="5" name="Content Placeholder 4"/>
              <p:cNvSpPr>
                <a:spLocks noGrp="1" noRot="1" noChangeAspect="1" noMove="1" noResize="1" noEditPoints="1" noAdjustHandles="1" noChangeArrowheads="1" noChangeShapeType="1" noTextEdit="1"/>
              </p:cNvSpPr>
              <p:nvPr>
                <p:ph sz="quarter" idx="2"/>
              </p:nvPr>
            </p:nvSpPr>
            <p:spPr>
              <a:xfrm>
                <a:off x="304800" y="990600"/>
                <a:ext cx="5334000" cy="5715000"/>
              </a:xfrm>
              <a:blipFill rotWithShape="1">
                <a:blip r:embed="rId7"/>
                <a:stretch>
                  <a:fillRect l="-457" t="-854" r="-914"/>
                </a:stretch>
              </a:blipFill>
            </p:spPr>
            <p:txBody>
              <a:bodyPr/>
              <a:lstStyle/>
              <a:p>
                <a:r>
                  <a:rPr lang="en-US">
                    <a:noFill/>
                  </a:rPr>
                  <a:t> </a:t>
                </a:r>
              </a:p>
            </p:txBody>
          </p:sp>
        </mc:Fallback>
      </mc:AlternateContent>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p:cNvSpPr/>
          <p:nvPr/>
        </p:nvSpPr>
        <p:spPr>
          <a:xfrm>
            <a:off x="304800" y="304800"/>
            <a:ext cx="8382000" cy="584775"/>
          </a:xfrm>
          <a:prstGeom prst="rect">
            <a:avLst/>
          </a:prstGeom>
        </p:spPr>
        <p:txBody>
          <a:bodyPr wrap="square">
            <a:spAutoFit/>
          </a:bodyPr>
          <a:lstStyle/>
          <a:p>
            <a:pPr algn="ctr"/>
            <a:r>
              <a:rPr lang="en-US" sz="3200" b="1" smtClean="0">
                <a:solidFill>
                  <a:schemeClr val="accent1">
                    <a:lumMod val="75000"/>
                  </a:schemeClr>
                </a:solidFill>
                <a:latin typeface="Constantia" pitchFamily="18" charset="0"/>
                <a:cs typeface="Times New Roman" pitchFamily="18" charset="0"/>
              </a:rPr>
              <a:t>3.3. Mạch khuếch đại công suất chế độ B</a:t>
            </a:r>
            <a:endParaRPr lang="vi-VN" sz="3200">
              <a:latin typeface="Constantia" pitchFamily="18" charset="0"/>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3068692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smtClean="0">
                <a:solidFill>
                  <a:srgbClr val="0070C0"/>
                </a:solidFill>
                <a:latin typeface="Constantia" pitchFamily="18" charset="0"/>
              </a:rPr>
              <a:t>Nội dung</a:t>
            </a:r>
            <a:endParaRPr lang="en-US" sz="4800" b="1">
              <a:solidFill>
                <a:srgbClr val="0070C0"/>
              </a:solidFill>
              <a:latin typeface="Constantia" pitchFamily="18" charset="0"/>
            </a:endParaRPr>
          </a:p>
        </p:txBody>
      </p:sp>
      <p:graphicFrame>
        <p:nvGraphicFramePr>
          <p:cNvPr id="4" name="Diagram 3"/>
          <p:cNvGraphicFramePr/>
          <p:nvPr>
            <p:extLst>
              <p:ext uri="{D42A27DB-BD31-4B8C-83A1-F6EECF244321}">
                <p14:modId xmlns:p14="http://schemas.microsoft.com/office/powerpoint/2010/main" val="3923970042"/>
              </p:ext>
            </p:extLst>
          </p:nvPr>
        </p:nvGraphicFramePr>
        <p:xfrm>
          <a:off x="685800" y="1371600"/>
          <a:ext cx="75438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4106570067"/>
              </p:ext>
            </p:extLst>
          </p:nvPr>
        </p:nvGraphicFramePr>
        <p:xfrm>
          <a:off x="5159433" y="1981200"/>
          <a:ext cx="3527367" cy="2895600"/>
        </p:xfrm>
        <a:graphic>
          <a:graphicData uri="http://schemas.openxmlformats.org/presentationml/2006/ole">
            <mc:AlternateContent xmlns:mc="http://schemas.openxmlformats.org/markup-compatibility/2006">
              <mc:Choice xmlns:v="urn:schemas-microsoft-com:vml" Requires="v">
                <p:oleObj spid="_x0000_s48141" name="Visio" r:id="rId3" imgW="1921331" imgH="1575980" progId="Visio.Drawing.11">
                  <p:embed/>
                </p:oleObj>
              </mc:Choice>
              <mc:Fallback>
                <p:oleObj name="Visio" r:id="rId3" imgW="1921331" imgH="157598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433" y="1981200"/>
                        <a:ext cx="3527367" cy="28956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5" name="Content Placeholder 4"/>
              <p:cNvSpPr>
                <a:spLocks noGrp="1"/>
              </p:cNvSpPr>
              <p:nvPr>
                <p:ph sz="quarter" idx="2"/>
              </p:nvPr>
            </p:nvSpPr>
            <p:spPr>
              <a:xfrm>
                <a:off x="304800" y="990600"/>
                <a:ext cx="5334000" cy="5715000"/>
              </a:xfrm>
            </p:spPr>
            <p:txBody>
              <a:bodyPr>
                <a:normAutofit lnSpcReduction="10000"/>
              </a:bodyPr>
              <a:lstStyle/>
              <a:p>
                <a:pPr algn="just">
                  <a:buSzPct val="90000"/>
                  <a:buBlip>
                    <a:blip r:embed="rId5"/>
                  </a:buBlip>
                </a:pPr>
                <a:r>
                  <a:rPr lang="en-US" u="sng" smtClean="0">
                    <a:solidFill>
                      <a:srgbClr val="FF0000"/>
                    </a:solidFill>
                    <a:latin typeface="Constantia" pitchFamily="18" charset="0"/>
                  </a:rPr>
                  <a:t>Tính toán các tham số khi đạt hiệu suất cực đại</a:t>
                </a:r>
              </a:p>
              <a:p>
                <a:pPr lvl="0"/>
                <a:r>
                  <a:rPr lang="en-US" sz="1800" smtClean="0">
                    <a:latin typeface="Constantia" pitchFamily="18" charset="0"/>
                  </a:rPr>
                  <a:t>Để đạt hiệu suất cực đại thì </a:t>
                </a:r>
                <a14:m>
                  <m:oMath xmlns:m="http://schemas.openxmlformats.org/officeDocument/2006/math">
                    <m:r>
                      <a:rPr lang="en-US" sz="1800" b="0" i="0" smtClean="0">
                        <a:latin typeface="Cambria Math"/>
                      </a:rPr>
                      <m:t>:</m:t>
                    </m:r>
                  </m:oMath>
                </a14:m>
                <a:endParaRPr lang="en-US" sz="1800" b="0" i="0" smtClean="0">
                  <a:latin typeface="Cambria Math"/>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1800" i="1">
                              <a:latin typeface="Cambria Math"/>
                            </a:rPr>
                          </m:ctrlPr>
                        </m:dPr>
                        <m:e>
                          <m:eqArr>
                            <m:eqArrPr>
                              <m:ctrlPr>
                                <a:rPr lang="en-US" sz="1800" i="1">
                                  <a:latin typeface="Cambria Math"/>
                                </a:rPr>
                              </m:ctrlPr>
                            </m:eqArrPr>
                            <m:e>
                              <m:sSub>
                                <m:sSubPr>
                                  <m:ctrlPr>
                                    <a:rPr lang="en-US" sz="1800" i="1">
                                      <a:latin typeface="Cambria Math"/>
                                    </a:rPr>
                                  </m:ctrlPr>
                                </m:sSubPr>
                                <m:e>
                                  <m:r>
                                    <a:rPr lang="en-US" sz="1800" i="1">
                                      <a:latin typeface="Cambria Math"/>
                                    </a:rPr>
                                    <m:t>𝐼</m:t>
                                  </m:r>
                                </m:e>
                                <m:sub>
                                  <m:r>
                                    <a:rPr lang="en-US" sz="1800" i="1">
                                      <a:latin typeface="Cambria Math"/>
                                    </a:rPr>
                                    <m:t>𝐶</m:t>
                                  </m:r>
                                  <m:r>
                                    <a:rPr lang="en-US" sz="1800" i="1">
                                      <a:latin typeface="Cambria Math"/>
                                    </a:rPr>
                                    <m:t>(</m:t>
                                  </m:r>
                                  <m:r>
                                    <a:rPr lang="en-US" sz="1800" i="1">
                                      <a:latin typeface="Cambria Math"/>
                                    </a:rPr>
                                    <m:t>𝑝</m:t>
                                  </m:r>
                                  <m:r>
                                    <a:rPr lang="en-US" sz="1800" i="1">
                                      <a:latin typeface="Cambria Math"/>
                                    </a:rPr>
                                    <m:t>)</m:t>
                                  </m:r>
                                </m:sub>
                              </m:sSub>
                              <m:r>
                                <a:rPr lang="en-US" sz="1800" i="1">
                                  <a:latin typeface="Cambria Math"/>
                                </a:rPr>
                                <m:t>=</m:t>
                              </m:r>
                              <m:f>
                                <m:fPr>
                                  <m:ctrlPr>
                                    <a:rPr lang="en-US" sz="1800" i="1">
                                      <a:latin typeface="Cambria Math"/>
                                    </a:rPr>
                                  </m:ctrlPr>
                                </m:fPr>
                                <m:num>
                                  <m:sSub>
                                    <m:sSubPr>
                                      <m:ctrlPr>
                                        <a:rPr lang="en-US" sz="1800" i="1">
                                          <a:latin typeface="Cambria Math"/>
                                        </a:rPr>
                                      </m:ctrlPr>
                                    </m:sSubPr>
                                    <m:e>
                                      <m:r>
                                        <a:rPr lang="en-US" sz="1800" i="1">
                                          <a:latin typeface="Cambria Math"/>
                                        </a:rPr>
                                        <m:t>𝑉</m:t>
                                      </m:r>
                                    </m:e>
                                    <m:sub>
                                      <m:r>
                                        <a:rPr lang="en-US" sz="1800" i="1">
                                          <a:latin typeface="Cambria Math"/>
                                        </a:rPr>
                                        <m:t>𝐶𝐶</m:t>
                                      </m:r>
                                    </m:sub>
                                  </m:sSub>
                                </m:num>
                                <m:den>
                                  <m:sSub>
                                    <m:sSubPr>
                                      <m:ctrlPr>
                                        <a:rPr lang="en-US" sz="1800" i="1">
                                          <a:latin typeface="Cambria Math"/>
                                        </a:rPr>
                                      </m:ctrlPr>
                                    </m:sSubPr>
                                    <m:e>
                                      <m:r>
                                        <a:rPr lang="en-US" sz="1800" i="1">
                                          <a:latin typeface="Cambria Math"/>
                                        </a:rPr>
                                        <m:t>𝑅</m:t>
                                      </m:r>
                                    </m:e>
                                    <m:sub>
                                      <m:r>
                                        <a:rPr lang="en-US" sz="1800" i="1">
                                          <a:latin typeface="Cambria Math"/>
                                        </a:rPr>
                                        <m:t>𝐿</m:t>
                                      </m:r>
                                    </m:sub>
                                  </m:sSub>
                                </m:den>
                              </m:f>
                            </m:e>
                            <m:e>
                              <m:sSub>
                                <m:sSubPr>
                                  <m:ctrlPr>
                                    <a:rPr lang="en-US" sz="1800" i="1">
                                      <a:latin typeface="Cambria Math"/>
                                    </a:rPr>
                                  </m:ctrlPr>
                                </m:sSubPr>
                                <m:e>
                                  <m:r>
                                    <a:rPr lang="en-US" sz="1800" i="1">
                                      <a:latin typeface="Cambria Math"/>
                                    </a:rPr>
                                    <m:t>𝑈</m:t>
                                  </m:r>
                                </m:e>
                                <m:sub>
                                  <m:r>
                                    <a:rPr lang="en-US" sz="1800" i="1">
                                      <a:latin typeface="Cambria Math"/>
                                    </a:rPr>
                                    <m:t>𝐶𝐸</m:t>
                                  </m:r>
                                  <m:r>
                                    <a:rPr lang="en-US" sz="1800" i="1">
                                      <a:latin typeface="Cambria Math"/>
                                    </a:rPr>
                                    <m:t>(</m:t>
                                  </m:r>
                                  <m:r>
                                    <a:rPr lang="en-US" sz="1800" i="1">
                                      <a:latin typeface="Cambria Math"/>
                                    </a:rPr>
                                    <m:t>𝑝</m:t>
                                  </m:r>
                                  <m:r>
                                    <a:rPr lang="en-US" sz="1800" i="1">
                                      <a:latin typeface="Cambria Math"/>
                                    </a:rPr>
                                    <m:t>)</m:t>
                                  </m:r>
                                </m:sub>
                              </m:sSub>
                              <m:r>
                                <a:rPr lang="en-US" sz="1800" i="1">
                                  <a:latin typeface="Cambria Math"/>
                                </a:rPr>
                                <m:t>=</m:t>
                              </m:r>
                              <m:sSub>
                                <m:sSubPr>
                                  <m:ctrlPr>
                                    <a:rPr lang="en-US" sz="1800" i="1">
                                      <a:latin typeface="Cambria Math"/>
                                    </a:rPr>
                                  </m:ctrlPr>
                                </m:sSubPr>
                                <m:e>
                                  <m:r>
                                    <a:rPr lang="en-US" sz="1800" i="1">
                                      <a:latin typeface="Cambria Math"/>
                                    </a:rPr>
                                    <m:t>𝑉</m:t>
                                  </m:r>
                                </m:e>
                                <m:sub>
                                  <m:r>
                                    <a:rPr lang="en-US" sz="1800" i="1">
                                      <a:latin typeface="Cambria Math"/>
                                    </a:rPr>
                                    <m:t>𝐶𝐶</m:t>
                                  </m:r>
                                </m:sub>
                              </m:sSub>
                            </m:e>
                          </m:eqArr>
                        </m:e>
                      </m:d>
                    </m:oMath>
                  </m:oMathPara>
                </a14:m>
                <a:endParaRPr lang="en-US" sz="1800"/>
              </a:p>
              <a:p>
                <a:pPr lvl="0"/>
                <a:r>
                  <a:rPr lang="en-US" sz="1800">
                    <a:latin typeface="Constantia" pitchFamily="18" charset="0"/>
                  </a:rPr>
                  <a:t>Công suất của 2 nguồn cấp một chiều:	</a:t>
                </a:r>
                <a14:m>
                  <m:oMath xmlns:m="http://schemas.openxmlformats.org/officeDocument/2006/math">
                    <m:sSub>
                      <m:sSubPr>
                        <m:ctrlPr>
                          <a:rPr lang="en-US" sz="1800" i="1">
                            <a:latin typeface="Cambria Math"/>
                          </a:rPr>
                        </m:ctrlPr>
                      </m:sSubPr>
                      <m:e>
                        <m:r>
                          <a:rPr lang="en-US" sz="1800" i="1">
                            <a:latin typeface="Cambria Math"/>
                          </a:rPr>
                          <m:t>𝑃</m:t>
                        </m:r>
                      </m:e>
                      <m:sub>
                        <m:r>
                          <a:rPr lang="en-US" sz="1800" i="1">
                            <a:latin typeface="Cambria Math"/>
                          </a:rPr>
                          <m:t>𝑖</m:t>
                        </m:r>
                      </m:sub>
                    </m:sSub>
                    <m:d>
                      <m:dPr>
                        <m:ctrlPr>
                          <a:rPr lang="en-US" sz="1800" i="1">
                            <a:latin typeface="Cambria Math"/>
                          </a:rPr>
                        </m:ctrlPr>
                      </m:dPr>
                      <m:e>
                        <m:r>
                          <a:rPr lang="en-US" sz="1800" i="1">
                            <a:latin typeface="Cambria Math"/>
                          </a:rPr>
                          <m:t>𝑑𝑐</m:t>
                        </m:r>
                      </m:e>
                    </m:d>
                    <m:r>
                      <a:rPr lang="en-US" sz="1800" i="1">
                        <a:latin typeface="Cambria Math"/>
                      </a:rPr>
                      <m:t>=  </m:t>
                    </m:r>
                    <m:f>
                      <m:fPr>
                        <m:ctrlPr>
                          <a:rPr lang="en-US" sz="1800" i="1">
                            <a:latin typeface="Cambria Math"/>
                          </a:rPr>
                        </m:ctrlPr>
                      </m:fPr>
                      <m:num>
                        <m:r>
                          <a:rPr lang="en-US" sz="1800" i="1">
                            <a:latin typeface="Cambria Math"/>
                          </a:rPr>
                          <m:t>2</m:t>
                        </m:r>
                      </m:num>
                      <m:den>
                        <m:r>
                          <a:rPr lang="en-US" sz="1800" i="1">
                            <a:latin typeface="Cambria Math"/>
                          </a:rPr>
                          <m:t>𝜋</m:t>
                        </m:r>
                      </m:den>
                    </m:f>
                    <m:f>
                      <m:fPr>
                        <m:ctrlPr>
                          <a:rPr lang="en-US" sz="1800" i="1">
                            <a:latin typeface="Cambria Math"/>
                          </a:rPr>
                        </m:ctrlPr>
                      </m:fPr>
                      <m:num>
                        <m:sSubSup>
                          <m:sSubSupPr>
                            <m:ctrlPr>
                              <a:rPr lang="en-US" sz="1800" i="1">
                                <a:latin typeface="Cambria Math"/>
                              </a:rPr>
                            </m:ctrlPr>
                          </m:sSubSupPr>
                          <m:e>
                            <m:r>
                              <a:rPr lang="en-US" sz="1800" i="1">
                                <a:latin typeface="Cambria Math"/>
                              </a:rPr>
                              <m:t>𝑉</m:t>
                            </m:r>
                          </m:e>
                          <m:sub>
                            <m:r>
                              <a:rPr lang="en-US" sz="1800" i="1">
                                <a:latin typeface="Cambria Math"/>
                              </a:rPr>
                              <m:t>𝐶𝐶</m:t>
                            </m:r>
                          </m:sub>
                          <m:sup>
                            <m:r>
                              <a:rPr lang="en-US" sz="1800" i="1">
                                <a:latin typeface="Cambria Math"/>
                              </a:rPr>
                              <m:t>2</m:t>
                            </m:r>
                          </m:sup>
                        </m:sSubSup>
                      </m:num>
                      <m:den>
                        <m:sSub>
                          <m:sSubPr>
                            <m:ctrlPr>
                              <a:rPr lang="en-US" sz="1800" i="1">
                                <a:latin typeface="Cambria Math"/>
                              </a:rPr>
                            </m:ctrlPr>
                          </m:sSubPr>
                          <m:e>
                            <m:r>
                              <a:rPr lang="en-US" sz="1800" i="1">
                                <a:latin typeface="Cambria Math"/>
                              </a:rPr>
                              <m:t>𝑅</m:t>
                            </m:r>
                          </m:e>
                          <m:sub>
                            <m:r>
                              <a:rPr lang="en-US" sz="1800" i="1">
                                <a:latin typeface="Cambria Math"/>
                              </a:rPr>
                              <m:t>𝐿</m:t>
                            </m:r>
                          </m:sub>
                        </m:sSub>
                      </m:den>
                    </m:f>
                  </m:oMath>
                </a14:m>
                <a:endParaRPr lang="en-US" sz="1800">
                  <a:latin typeface="Constantia" pitchFamily="18" charset="0"/>
                </a:endParaRPr>
              </a:p>
              <a:p>
                <a:pPr lvl="0"/>
                <a:r>
                  <a:rPr lang="en-US" sz="1800">
                    <a:latin typeface="Constantia" pitchFamily="18" charset="0"/>
                  </a:rPr>
                  <a:t>Công suất xoay chiều ra trên tải: </a:t>
                </a:r>
                <a14:m>
                  <m:oMath xmlns:m="http://schemas.openxmlformats.org/officeDocument/2006/math">
                    <m:sSub>
                      <m:sSubPr>
                        <m:ctrlPr>
                          <a:rPr lang="en-US" sz="1800" i="1">
                            <a:latin typeface="Cambria Math"/>
                          </a:rPr>
                        </m:ctrlPr>
                      </m:sSubPr>
                      <m:e>
                        <m:r>
                          <a:rPr lang="en-US" sz="1800" i="1">
                            <a:latin typeface="Cambria Math"/>
                          </a:rPr>
                          <m:t>𝑃</m:t>
                        </m:r>
                      </m:e>
                      <m:sub>
                        <m:r>
                          <a:rPr lang="en-US" sz="1800" i="1">
                            <a:latin typeface="Cambria Math"/>
                          </a:rPr>
                          <m:t>𝑜</m:t>
                        </m:r>
                      </m:sub>
                    </m:sSub>
                    <m:d>
                      <m:dPr>
                        <m:ctrlPr>
                          <a:rPr lang="en-US" sz="1800" i="1">
                            <a:latin typeface="Cambria Math"/>
                          </a:rPr>
                        </m:ctrlPr>
                      </m:dPr>
                      <m:e>
                        <m:r>
                          <a:rPr lang="en-US" sz="1800" i="1">
                            <a:latin typeface="Cambria Math"/>
                          </a:rPr>
                          <m:t>𝑎𝑐</m:t>
                        </m:r>
                      </m:e>
                    </m:d>
                    <m:r>
                      <a:rPr lang="en-US" sz="1800" i="1">
                        <a:latin typeface="Cambria Math"/>
                      </a:rPr>
                      <m:t>=</m:t>
                    </m:r>
                    <m:f>
                      <m:fPr>
                        <m:ctrlPr>
                          <a:rPr lang="en-US" sz="1800" i="1">
                            <a:latin typeface="Cambria Math"/>
                          </a:rPr>
                        </m:ctrlPr>
                      </m:fPr>
                      <m:num>
                        <m:r>
                          <a:rPr lang="en-US" sz="1800" i="1">
                            <a:latin typeface="Cambria Math"/>
                          </a:rPr>
                          <m:t>1</m:t>
                        </m:r>
                      </m:num>
                      <m:den>
                        <m:r>
                          <a:rPr lang="en-US" sz="1800" i="1">
                            <a:latin typeface="Cambria Math"/>
                          </a:rPr>
                          <m:t>2</m:t>
                        </m:r>
                      </m:den>
                    </m:f>
                    <m:f>
                      <m:fPr>
                        <m:ctrlPr>
                          <a:rPr lang="en-US" sz="1800" i="1">
                            <a:latin typeface="Cambria Math"/>
                          </a:rPr>
                        </m:ctrlPr>
                      </m:fPr>
                      <m:num>
                        <m:sSubSup>
                          <m:sSubSupPr>
                            <m:ctrlPr>
                              <a:rPr lang="en-US" sz="1800" i="1">
                                <a:latin typeface="Cambria Math"/>
                              </a:rPr>
                            </m:ctrlPr>
                          </m:sSubSupPr>
                          <m:e>
                            <m:r>
                              <a:rPr lang="en-US" sz="1800" i="1">
                                <a:latin typeface="Cambria Math"/>
                              </a:rPr>
                              <m:t>𝑉</m:t>
                            </m:r>
                          </m:e>
                          <m:sub>
                            <m:r>
                              <a:rPr lang="en-US" sz="1800" i="1">
                                <a:latin typeface="Cambria Math"/>
                              </a:rPr>
                              <m:t>𝐶𝐶</m:t>
                            </m:r>
                          </m:sub>
                          <m:sup>
                            <m:r>
                              <a:rPr lang="en-US" sz="1800" i="1">
                                <a:latin typeface="Cambria Math"/>
                              </a:rPr>
                              <m:t>2</m:t>
                            </m:r>
                          </m:sup>
                        </m:sSubSup>
                      </m:num>
                      <m:den>
                        <m:sSub>
                          <m:sSubPr>
                            <m:ctrlPr>
                              <a:rPr lang="en-US" sz="1800" i="1">
                                <a:latin typeface="Cambria Math"/>
                              </a:rPr>
                            </m:ctrlPr>
                          </m:sSubPr>
                          <m:e>
                            <m:r>
                              <a:rPr lang="en-US" sz="1800" i="1">
                                <a:latin typeface="Cambria Math"/>
                              </a:rPr>
                              <m:t>𝑅</m:t>
                            </m:r>
                          </m:e>
                          <m:sub>
                            <m:r>
                              <a:rPr lang="en-US" sz="1800" i="1">
                                <a:latin typeface="Cambria Math"/>
                              </a:rPr>
                              <m:t>𝐿</m:t>
                            </m:r>
                          </m:sub>
                        </m:sSub>
                      </m:den>
                    </m:f>
                  </m:oMath>
                </a14:m>
                <a:endParaRPr lang="en-US" sz="1800">
                  <a:latin typeface="Constantia" pitchFamily="18" charset="0"/>
                </a:endParaRPr>
              </a:p>
              <a:p>
                <a:pPr lvl="0"/>
                <a:r>
                  <a:rPr lang="en-US" sz="1800">
                    <a:latin typeface="Constantia" pitchFamily="18" charset="0"/>
                  </a:rPr>
                  <a:t>Hiệu suất cực đại của mạch: </a:t>
                </a:r>
                <a:endParaRPr lang="en-US" sz="1800" smtClean="0">
                  <a:latin typeface="Constantia" pitchFamily="18" charset="0"/>
                </a:endParaRPr>
              </a:p>
              <a:p>
                <a:pPr marL="0" lvl="0" indent="0">
                  <a:buNone/>
                </a:pPr>
                <a14:m>
                  <m:oMathPara xmlns:m="http://schemas.openxmlformats.org/officeDocument/2006/math">
                    <m:oMathParaPr>
                      <m:jc m:val="centerGroup"/>
                    </m:oMathParaPr>
                    <m:oMath xmlns:m="http://schemas.openxmlformats.org/officeDocument/2006/math">
                      <m:r>
                        <a:rPr lang="en-US" sz="1800" i="1">
                          <a:latin typeface="Cambria Math"/>
                        </a:rPr>
                        <m:t>𝜂</m:t>
                      </m:r>
                      <m:r>
                        <a:rPr lang="en-US" sz="1800" i="1">
                          <a:latin typeface="Cambria Math"/>
                        </a:rPr>
                        <m:t>=</m:t>
                      </m:r>
                      <m:f>
                        <m:fPr>
                          <m:ctrlPr>
                            <a:rPr lang="en-US" sz="1800" i="1">
                              <a:latin typeface="Cambria Math"/>
                            </a:rPr>
                          </m:ctrlPr>
                        </m:fPr>
                        <m:num>
                          <m:sSub>
                            <m:sSubPr>
                              <m:ctrlPr>
                                <a:rPr lang="en-US" sz="1800" i="1">
                                  <a:latin typeface="Cambria Math"/>
                                </a:rPr>
                              </m:ctrlPr>
                            </m:sSubPr>
                            <m:e>
                              <m:r>
                                <a:rPr lang="en-US" sz="1800" i="1">
                                  <a:latin typeface="Cambria Math"/>
                                </a:rPr>
                                <m:t>𝑃</m:t>
                              </m:r>
                            </m:e>
                            <m:sub>
                              <m:r>
                                <a:rPr lang="en-US" sz="1800" i="1">
                                  <a:latin typeface="Cambria Math"/>
                                </a:rPr>
                                <m:t>𝑜𝑢𝑡</m:t>
                              </m:r>
                              <m:r>
                                <a:rPr lang="en-US" sz="1800" i="1">
                                  <a:latin typeface="Cambria Math"/>
                                </a:rPr>
                                <m:t>(</m:t>
                              </m:r>
                              <m:r>
                                <a:rPr lang="en-US" sz="1800" i="1">
                                  <a:latin typeface="Cambria Math"/>
                                </a:rPr>
                                <m:t>𝑎𝑐</m:t>
                              </m:r>
                              <m:r>
                                <a:rPr lang="en-US" sz="1800" i="1">
                                  <a:latin typeface="Cambria Math"/>
                                </a:rPr>
                                <m:t>)</m:t>
                              </m:r>
                            </m:sub>
                          </m:sSub>
                        </m:num>
                        <m:den>
                          <m:sSub>
                            <m:sSubPr>
                              <m:ctrlPr>
                                <a:rPr lang="en-US" sz="1800" i="1">
                                  <a:latin typeface="Cambria Math"/>
                                </a:rPr>
                              </m:ctrlPr>
                            </m:sSubPr>
                            <m:e>
                              <m:r>
                                <a:rPr lang="en-US" sz="1800" i="1">
                                  <a:latin typeface="Cambria Math"/>
                                </a:rPr>
                                <m:t>𝑃</m:t>
                              </m:r>
                            </m:e>
                            <m:sub>
                              <m:r>
                                <a:rPr lang="en-US" sz="1800" i="1">
                                  <a:latin typeface="Cambria Math"/>
                                </a:rPr>
                                <m:t>𝑖𝑛</m:t>
                              </m:r>
                              <m:r>
                                <a:rPr lang="en-US" sz="1800" i="1">
                                  <a:latin typeface="Cambria Math"/>
                                </a:rPr>
                                <m:t>(</m:t>
                              </m:r>
                              <m:r>
                                <a:rPr lang="en-US" sz="1800" i="1">
                                  <a:latin typeface="Cambria Math"/>
                                </a:rPr>
                                <m:t>𝑑𝑐</m:t>
                              </m:r>
                              <m:r>
                                <a:rPr lang="en-US" sz="1800" i="1">
                                  <a:latin typeface="Cambria Math"/>
                                </a:rPr>
                                <m:t>)</m:t>
                              </m:r>
                            </m:sub>
                          </m:sSub>
                        </m:den>
                      </m:f>
                      <m:r>
                        <a:rPr lang="en-US" sz="1800" i="1">
                          <a:latin typeface="Cambria Math"/>
                        </a:rPr>
                        <m:t>∙100=</m:t>
                      </m:r>
                      <m:f>
                        <m:fPr>
                          <m:ctrlPr>
                            <a:rPr lang="en-US" sz="1800" i="1">
                              <a:latin typeface="Cambria Math"/>
                            </a:rPr>
                          </m:ctrlPr>
                        </m:fPr>
                        <m:num>
                          <m:r>
                            <a:rPr lang="en-US" sz="1800" i="1">
                              <a:latin typeface="Cambria Math"/>
                            </a:rPr>
                            <m:t>𝜋</m:t>
                          </m:r>
                        </m:num>
                        <m:den>
                          <m:r>
                            <a:rPr lang="en-US" sz="1800" i="1">
                              <a:latin typeface="Cambria Math"/>
                            </a:rPr>
                            <m:t>4</m:t>
                          </m:r>
                        </m:den>
                      </m:f>
                      <m:r>
                        <a:rPr lang="en-US" sz="1800" i="1">
                          <a:latin typeface="Cambria Math"/>
                        </a:rPr>
                        <m:t>≈78.5%</m:t>
                      </m:r>
                    </m:oMath>
                  </m:oMathPara>
                </a14:m>
                <a:endParaRPr lang="en-US" sz="1800">
                  <a:latin typeface="Constantia" pitchFamily="18" charset="0"/>
                </a:endParaRPr>
              </a:p>
              <a:p>
                <a:pPr lvl="0"/>
                <a:r>
                  <a:rPr lang="en-US" sz="1800">
                    <a:latin typeface="Constantia" pitchFamily="18" charset="0"/>
                  </a:rPr>
                  <a:t>Công suất tiêu tán trên 2 Transistor: </a:t>
                </a:r>
                <a:endParaRPr lang="en-US" sz="1800" smtClean="0">
                  <a:latin typeface="Constantia" pitchFamily="18" charset="0"/>
                </a:endParaRPr>
              </a:p>
              <a:p>
                <a:pPr marL="0" lvl="0" indent="0">
                  <a:buNone/>
                </a:pPr>
                <a:r>
                  <a:rPr lang="en-US" sz="1800">
                    <a:latin typeface="Constantia" pitchFamily="18" charset="0"/>
                  </a:rPr>
                  <a:t>	</a:t>
                </a:r>
                <a14:m>
                  <m:oMath xmlns:m="http://schemas.openxmlformats.org/officeDocument/2006/math">
                    <m:r>
                      <a:rPr lang="en-US" sz="1800" i="1">
                        <a:latin typeface="Cambria Math"/>
                      </a:rPr>
                      <m:t>2</m:t>
                    </m:r>
                    <m:sSub>
                      <m:sSubPr>
                        <m:ctrlPr>
                          <a:rPr lang="en-US" sz="1800" i="1">
                            <a:latin typeface="Cambria Math"/>
                          </a:rPr>
                        </m:ctrlPr>
                      </m:sSubPr>
                      <m:e>
                        <m:r>
                          <a:rPr lang="en-US" sz="1800" i="1">
                            <a:latin typeface="Cambria Math"/>
                          </a:rPr>
                          <m:t>𝑃</m:t>
                        </m:r>
                      </m:e>
                      <m:sub>
                        <m:r>
                          <a:rPr lang="en-US" sz="1800" i="1">
                            <a:latin typeface="Cambria Math"/>
                          </a:rPr>
                          <m:t>𝑇</m:t>
                        </m:r>
                      </m:sub>
                    </m:sSub>
                    <m:r>
                      <a:rPr lang="en-US" sz="1800" i="1">
                        <a:latin typeface="Cambria Math"/>
                      </a:rPr>
                      <m:t>=</m:t>
                    </m:r>
                    <m:sSub>
                      <m:sSubPr>
                        <m:ctrlPr>
                          <a:rPr lang="en-US" sz="1800" i="1">
                            <a:latin typeface="Cambria Math"/>
                          </a:rPr>
                        </m:ctrlPr>
                      </m:sSubPr>
                      <m:e>
                        <m:r>
                          <a:rPr lang="en-US" sz="1800" i="1">
                            <a:latin typeface="Cambria Math"/>
                          </a:rPr>
                          <m:t>𝑃</m:t>
                        </m:r>
                      </m:e>
                      <m:sub>
                        <m:r>
                          <a:rPr lang="en-US" sz="1800" i="1">
                            <a:latin typeface="Cambria Math"/>
                          </a:rPr>
                          <m:t>𝑖</m:t>
                        </m:r>
                      </m:sub>
                    </m:sSub>
                    <m:d>
                      <m:dPr>
                        <m:ctrlPr>
                          <a:rPr lang="en-US" sz="1800" i="1">
                            <a:latin typeface="Cambria Math"/>
                          </a:rPr>
                        </m:ctrlPr>
                      </m:dPr>
                      <m:e>
                        <m:r>
                          <a:rPr lang="en-US" sz="1800" i="1">
                            <a:latin typeface="Cambria Math"/>
                          </a:rPr>
                          <m:t>𝑑𝑐</m:t>
                        </m:r>
                      </m:e>
                    </m:d>
                    <m:r>
                      <a:rPr lang="en-US" sz="1800" i="1">
                        <a:latin typeface="Cambria Math"/>
                      </a:rPr>
                      <m:t>−</m:t>
                    </m:r>
                    <m:sSub>
                      <m:sSubPr>
                        <m:ctrlPr>
                          <a:rPr lang="en-US" sz="1800" i="1">
                            <a:latin typeface="Cambria Math"/>
                          </a:rPr>
                        </m:ctrlPr>
                      </m:sSubPr>
                      <m:e>
                        <m:r>
                          <a:rPr lang="en-US" sz="1800" i="1">
                            <a:latin typeface="Cambria Math"/>
                          </a:rPr>
                          <m:t>𝑃</m:t>
                        </m:r>
                      </m:e>
                      <m:sub>
                        <m:r>
                          <a:rPr lang="en-US" sz="1800" i="1">
                            <a:latin typeface="Cambria Math"/>
                          </a:rPr>
                          <m:t>𝑜</m:t>
                        </m:r>
                      </m:sub>
                    </m:sSub>
                    <m:r>
                      <a:rPr lang="en-US" sz="1800" i="1">
                        <a:latin typeface="Cambria Math"/>
                      </a:rPr>
                      <m:t>(</m:t>
                    </m:r>
                    <m:r>
                      <a:rPr lang="en-US" sz="1800" i="1">
                        <a:latin typeface="Cambria Math"/>
                      </a:rPr>
                      <m:t>𝑎𝑐</m:t>
                    </m:r>
                    <m:r>
                      <a:rPr lang="en-US" sz="1800" i="1">
                        <a:latin typeface="Cambria Math"/>
                      </a:rPr>
                      <m:t>)</m:t>
                    </m:r>
                  </m:oMath>
                </a14:m>
                <a:r>
                  <a:rPr lang="en-US" sz="1800">
                    <a:latin typeface="Constantia" pitchFamily="18" charset="0"/>
                  </a:rPr>
                  <a:t> </a:t>
                </a:r>
              </a:p>
              <a:p>
                <a:pPr marL="0" indent="0">
                  <a:buNone/>
                </a:pPr>
                <a:r>
                  <a:rPr lang="en-US" sz="1800">
                    <a:latin typeface="Constantia" pitchFamily="18" charset="0"/>
                    <a:sym typeface="Symbol"/>
                  </a:rPr>
                  <a:t></a:t>
                </a:r>
                <a:r>
                  <a:rPr lang="en-US" sz="1800">
                    <a:latin typeface="Constantia" pitchFamily="18" charset="0"/>
                  </a:rPr>
                  <a:t>Công suất tiêu tán trên mỗi Transistor:  </a:t>
                </a:r>
                <a:endParaRPr lang="en-US" sz="1800" smtClean="0">
                  <a:latin typeface="Constantia" pitchFamily="18" charset="0"/>
                </a:endParaRPr>
              </a:p>
              <a:p>
                <a:pPr marL="0" indent="0">
                  <a:buNone/>
                </a:pPr>
                <a:r>
                  <a:rPr lang="en-US" sz="1800">
                    <a:latin typeface="Constantia" pitchFamily="18" charset="0"/>
                  </a:rPr>
                  <a:t>	</a:t>
                </a:r>
                <a:r>
                  <a:rPr lang="en-US" sz="1800" smtClean="0">
                    <a:latin typeface="Constantia" pitchFamily="18" charset="0"/>
                  </a:rPr>
                  <a:t>  </a:t>
                </a:r>
                <a14:m>
                  <m:oMath xmlns:m="http://schemas.openxmlformats.org/officeDocument/2006/math">
                    <m:sSub>
                      <m:sSubPr>
                        <m:ctrlPr>
                          <a:rPr lang="en-US" sz="1800" i="1">
                            <a:latin typeface="Cambria Math"/>
                          </a:rPr>
                        </m:ctrlPr>
                      </m:sSubPr>
                      <m:e>
                        <m:r>
                          <a:rPr lang="en-US" sz="1800" i="1">
                            <a:latin typeface="Cambria Math"/>
                          </a:rPr>
                          <m:t>𝑃</m:t>
                        </m:r>
                      </m:e>
                      <m:sub>
                        <m:r>
                          <a:rPr lang="en-US" sz="1800" i="1">
                            <a:latin typeface="Cambria Math"/>
                          </a:rPr>
                          <m:t>𝑇</m:t>
                        </m:r>
                      </m:sub>
                    </m:sSub>
                    <m:r>
                      <a:rPr lang="en-US" sz="1800" i="1">
                        <a:latin typeface="Cambria Math"/>
                      </a:rPr>
                      <m:t>=</m:t>
                    </m:r>
                    <m:f>
                      <m:fPr>
                        <m:ctrlPr>
                          <a:rPr lang="en-US" sz="1800" i="1">
                            <a:latin typeface="Cambria Math"/>
                          </a:rPr>
                        </m:ctrlPr>
                      </m:fPr>
                      <m:num>
                        <m:r>
                          <a:rPr lang="en-US" sz="1800" i="1">
                            <a:latin typeface="Cambria Math"/>
                          </a:rPr>
                          <m:t>1</m:t>
                        </m:r>
                      </m:num>
                      <m:den>
                        <m:r>
                          <a:rPr lang="en-US" sz="1800" i="1">
                            <a:latin typeface="Cambria Math"/>
                          </a:rPr>
                          <m:t>2</m:t>
                        </m:r>
                      </m:den>
                    </m:f>
                    <m:d>
                      <m:dPr>
                        <m:begChr m:val="["/>
                        <m:endChr m:val="]"/>
                        <m:ctrlPr>
                          <a:rPr lang="en-US" sz="1800" i="1">
                            <a:latin typeface="Cambria Math"/>
                          </a:rPr>
                        </m:ctrlPr>
                      </m:dPr>
                      <m:e>
                        <m:sSub>
                          <m:sSubPr>
                            <m:ctrlPr>
                              <a:rPr lang="en-US" sz="1800" i="1">
                                <a:latin typeface="Cambria Math"/>
                              </a:rPr>
                            </m:ctrlPr>
                          </m:sSubPr>
                          <m:e>
                            <m:r>
                              <a:rPr lang="en-US" sz="1800" i="1">
                                <a:latin typeface="Cambria Math"/>
                              </a:rPr>
                              <m:t>𝑃</m:t>
                            </m:r>
                          </m:e>
                          <m:sub>
                            <m:r>
                              <a:rPr lang="en-US" sz="1800" i="1">
                                <a:latin typeface="Cambria Math"/>
                              </a:rPr>
                              <m:t>𝑖</m:t>
                            </m:r>
                          </m:sub>
                        </m:sSub>
                        <m:d>
                          <m:dPr>
                            <m:ctrlPr>
                              <a:rPr lang="en-US" sz="1800" i="1">
                                <a:latin typeface="Cambria Math"/>
                              </a:rPr>
                            </m:ctrlPr>
                          </m:dPr>
                          <m:e>
                            <m:r>
                              <a:rPr lang="en-US" sz="1800" i="1">
                                <a:latin typeface="Cambria Math"/>
                              </a:rPr>
                              <m:t>𝑑𝑐</m:t>
                            </m:r>
                          </m:e>
                        </m:d>
                        <m:r>
                          <a:rPr lang="en-US" sz="1800" i="1">
                            <a:latin typeface="Cambria Math"/>
                          </a:rPr>
                          <m:t>−</m:t>
                        </m:r>
                        <m:sSub>
                          <m:sSubPr>
                            <m:ctrlPr>
                              <a:rPr lang="en-US" sz="1800" i="1">
                                <a:latin typeface="Cambria Math"/>
                              </a:rPr>
                            </m:ctrlPr>
                          </m:sSubPr>
                          <m:e>
                            <m:r>
                              <a:rPr lang="en-US" sz="1800" i="1">
                                <a:latin typeface="Cambria Math"/>
                              </a:rPr>
                              <m:t>𝑃</m:t>
                            </m:r>
                          </m:e>
                          <m:sub>
                            <m:r>
                              <a:rPr lang="en-US" sz="1800" i="1">
                                <a:latin typeface="Cambria Math"/>
                              </a:rPr>
                              <m:t>𝑜</m:t>
                            </m:r>
                          </m:sub>
                        </m:sSub>
                        <m:d>
                          <m:dPr>
                            <m:ctrlPr>
                              <a:rPr lang="en-US" sz="1800" i="1">
                                <a:latin typeface="Cambria Math"/>
                              </a:rPr>
                            </m:ctrlPr>
                          </m:dPr>
                          <m:e>
                            <m:r>
                              <a:rPr lang="en-US" sz="1800" i="1">
                                <a:latin typeface="Cambria Math"/>
                              </a:rPr>
                              <m:t>𝑎𝑐</m:t>
                            </m:r>
                          </m:e>
                        </m:d>
                      </m:e>
                    </m:d>
                  </m:oMath>
                </a14:m>
                <a:endParaRPr lang="en-US" sz="1800">
                  <a:latin typeface="Constantia" pitchFamily="18" charset="0"/>
                </a:endParaRPr>
              </a:p>
              <a:p>
                <a:endParaRPr lang="en-US" sz="1800" smtClean="0">
                  <a:latin typeface="Constantia" pitchFamily="18" charset="0"/>
                </a:endParaRPr>
              </a:p>
              <a:p>
                <a:endParaRPr lang="en-US" sz="1800" smtClean="0">
                  <a:latin typeface="Constantia" pitchFamily="18" charset="0"/>
                </a:endParaRPr>
              </a:p>
              <a:p>
                <a:endParaRPr lang="en-US" sz="1400" smtClean="0"/>
              </a:p>
              <a:p>
                <a:endParaRPr lang="en-US" sz="1400" smtClean="0"/>
              </a:p>
              <a:p>
                <a:endParaRPr lang="en-US" sz="1400" smtClean="0"/>
              </a:p>
              <a:p>
                <a:endParaRPr lang="en-US" sz="1400" smtClean="0"/>
              </a:p>
              <a:p>
                <a:endParaRPr lang="en-US" sz="1400" smtClean="0"/>
              </a:p>
            </p:txBody>
          </p:sp>
        </mc:Choice>
        <mc:Fallback xmlns="">
          <p:sp>
            <p:nvSpPr>
              <p:cNvPr id="5" name="Content Placeholder 4"/>
              <p:cNvSpPr>
                <a:spLocks noGrp="1" noRot="1" noChangeAspect="1" noMove="1" noResize="1" noEditPoints="1" noAdjustHandles="1" noChangeArrowheads="1" noChangeShapeType="1" noTextEdit="1"/>
              </p:cNvSpPr>
              <p:nvPr>
                <p:ph sz="quarter" idx="2"/>
              </p:nvPr>
            </p:nvSpPr>
            <p:spPr>
              <a:xfrm>
                <a:off x="304800" y="990600"/>
                <a:ext cx="5334000" cy="5715000"/>
              </a:xfrm>
              <a:blipFill rotWithShape="1">
                <a:blip r:embed="rId7"/>
                <a:stretch>
                  <a:fillRect l="-914" t="-1494" r="-1714"/>
                </a:stretch>
              </a:blipFill>
            </p:spPr>
            <p:txBody>
              <a:bodyPr/>
              <a:lstStyle/>
              <a:p>
                <a:r>
                  <a:rPr lang="en-US">
                    <a:noFill/>
                  </a:rPr>
                  <a:t> </a:t>
                </a:r>
              </a:p>
            </p:txBody>
          </p:sp>
        </mc:Fallback>
      </mc:AlternateContent>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p:cNvSpPr/>
          <p:nvPr/>
        </p:nvSpPr>
        <p:spPr>
          <a:xfrm>
            <a:off x="304800" y="304800"/>
            <a:ext cx="8382000" cy="584775"/>
          </a:xfrm>
          <a:prstGeom prst="rect">
            <a:avLst/>
          </a:prstGeom>
        </p:spPr>
        <p:txBody>
          <a:bodyPr wrap="square">
            <a:spAutoFit/>
          </a:bodyPr>
          <a:lstStyle/>
          <a:p>
            <a:pPr algn="ctr"/>
            <a:r>
              <a:rPr lang="en-US" sz="3200" b="1" smtClean="0">
                <a:solidFill>
                  <a:schemeClr val="accent1">
                    <a:lumMod val="75000"/>
                  </a:schemeClr>
                </a:solidFill>
                <a:latin typeface="Constantia" pitchFamily="18" charset="0"/>
                <a:cs typeface="Times New Roman" pitchFamily="18" charset="0"/>
              </a:rPr>
              <a:t>3.3. Mạch khuếch đại công suất chế độ B</a:t>
            </a:r>
            <a:endParaRPr lang="vi-VN" sz="3200">
              <a:latin typeface="Constantia" pitchFamily="18" charset="0"/>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3373161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sz="quarter" idx="2"/>
              </p:nvPr>
            </p:nvSpPr>
            <p:spPr>
              <a:xfrm>
                <a:off x="304800" y="990600"/>
                <a:ext cx="8534400" cy="5715000"/>
              </a:xfrm>
            </p:spPr>
            <p:txBody>
              <a:bodyPr>
                <a:normAutofit lnSpcReduction="10000"/>
              </a:bodyPr>
              <a:lstStyle/>
              <a:p>
                <a:pPr algn="just">
                  <a:buSzPct val="90000"/>
                  <a:buBlip>
                    <a:blip r:embed="rId2"/>
                  </a:buBlip>
                </a:pPr>
                <a:r>
                  <a:rPr lang="en-US" u="sng" smtClean="0">
                    <a:solidFill>
                      <a:srgbClr val="FF0000"/>
                    </a:solidFill>
                    <a:latin typeface="Constantia" pitchFamily="18" charset="0"/>
                  </a:rPr>
                  <a:t>Dùng máy biến áp</a:t>
                </a:r>
              </a:p>
              <a:p>
                <a:pPr marL="0" lvl="0" indent="0">
                  <a:buNone/>
                </a:pPr>
                <a:endParaRPr lang="en-US" sz="1800" smtClean="0">
                  <a:latin typeface="Constantia" pitchFamily="18" charset="0"/>
                </a:endParaRPr>
              </a:p>
              <a:p>
                <a:pPr lvl="0"/>
                <a:endParaRPr lang="en-US" sz="1800">
                  <a:latin typeface="Constantia" pitchFamily="18" charset="0"/>
                </a:endParaRPr>
              </a:p>
              <a:p>
                <a:pPr lvl="0"/>
                <a:endParaRPr lang="en-US" sz="1800" smtClean="0">
                  <a:latin typeface="Constantia" pitchFamily="18" charset="0"/>
                </a:endParaRPr>
              </a:p>
              <a:p>
                <a:pPr marL="4918075" indent="-1774825">
                  <a:buNone/>
                </a:pPr>
                <a14:m>
                  <m:oMathPara xmlns:m="http://schemas.openxmlformats.org/officeDocument/2006/math">
                    <m:oMathParaPr>
                      <m:jc m:val="centerGroup"/>
                    </m:oMathParaPr>
                    <m:oMath xmlns:m="http://schemas.openxmlformats.org/officeDocument/2006/math">
                      <m:r>
                        <a:rPr lang="en-US" sz="1800" i="1">
                          <a:latin typeface="Cambria Math"/>
                          <a:ea typeface="Cambria Math"/>
                        </a:rPr>
                        <m:t>𝜂</m:t>
                      </m:r>
                      <m:r>
                        <a:rPr lang="en-US" sz="1800" i="1">
                          <a:latin typeface="Cambria Math"/>
                          <a:ea typeface="Cambria Math"/>
                        </a:rPr>
                        <m:t>=</m:t>
                      </m:r>
                      <m:sSub>
                        <m:sSubPr>
                          <m:ctrlPr>
                            <a:rPr lang="en-US" sz="1800" i="1">
                              <a:latin typeface="Cambria Math"/>
                              <a:ea typeface="Cambria Math"/>
                            </a:rPr>
                          </m:ctrlPr>
                        </m:sSubPr>
                        <m:e>
                          <m:r>
                            <a:rPr lang="en-US" sz="1800" i="1">
                              <a:latin typeface="Cambria Math"/>
                              <a:ea typeface="Cambria Math"/>
                            </a:rPr>
                            <m:t>𝜂</m:t>
                          </m:r>
                        </m:e>
                        <m:sub>
                          <m:r>
                            <a:rPr lang="en-US" sz="1800" i="1">
                              <a:latin typeface="Cambria Math"/>
                              <a:ea typeface="Cambria Math"/>
                            </a:rPr>
                            <m:t>𝑏</m:t>
                          </m:r>
                          <m:r>
                            <a:rPr lang="en-US" sz="1800" i="1">
                              <a:latin typeface="Cambria Math"/>
                              <a:ea typeface="Cambria Math"/>
                            </a:rPr>
                            <m:t>.</m:t>
                          </m:r>
                          <m:r>
                            <a:rPr lang="en-US" sz="1800" i="1">
                              <a:latin typeface="Cambria Math"/>
                              <a:ea typeface="Cambria Math"/>
                            </a:rPr>
                            <m:t>𝑎</m:t>
                          </m:r>
                        </m:sub>
                      </m:sSub>
                      <m:r>
                        <a:rPr lang="en-US" sz="1800" i="1">
                          <a:latin typeface="Cambria Math"/>
                          <a:ea typeface="Cambria Math"/>
                        </a:rPr>
                        <m:t>∙</m:t>
                      </m:r>
                      <m:sSub>
                        <m:sSubPr>
                          <m:ctrlPr>
                            <a:rPr lang="en-US" sz="1800" i="1">
                              <a:latin typeface="Cambria Math"/>
                              <a:ea typeface="Cambria Math"/>
                            </a:rPr>
                          </m:ctrlPr>
                        </m:sSubPr>
                        <m:e>
                          <m:r>
                            <a:rPr lang="en-US" sz="1800" i="1">
                              <a:latin typeface="Cambria Math"/>
                              <a:ea typeface="Cambria Math"/>
                            </a:rPr>
                            <m:t>𝜂</m:t>
                          </m:r>
                        </m:e>
                        <m:sub>
                          <m:r>
                            <a:rPr lang="en-US" sz="1800" i="1">
                              <a:latin typeface="Cambria Math"/>
                              <a:ea typeface="Cambria Math"/>
                            </a:rPr>
                            <m:t>𝐵</m:t>
                          </m:r>
                        </m:sub>
                      </m:sSub>
                      <m:r>
                        <a:rPr lang="en-US" sz="1800" i="1">
                          <a:latin typeface="Cambria Math"/>
                          <a:ea typeface="Cambria Math"/>
                        </a:rPr>
                        <m:t>→</m:t>
                      </m:r>
                      <m:sSub>
                        <m:sSubPr>
                          <m:ctrlPr>
                            <a:rPr lang="en-US" sz="1800" i="1">
                              <a:latin typeface="Cambria Math"/>
                              <a:ea typeface="Cambria Math"/>
                            </a:rPr>
                          </m:ctrlPr>
                        </m:sSubPr>
                        <m:e>
                          <m:r>
                            <a:rPr lang="en-US" sz="1800" i="1">
                              <a:latin typeface="Cambria Math"/>
                              <a:ea typeface="Cambria Math"/>
                            </a:rPr>
                            <m:t>𝜂</m:t>
                          </m:r>
                          <m:r>
                            <m:rPr>
                              <m:nor/>
                            </m:rPr>
                            <a:rPr lang="en-US" sz="1800">
                              <a:latin typeface="Constantia" pitchFamily="18" charset="0"/>
                            </a:rPr>
                            <m:t> </m:t>
                          </m:r>
                        </m:e>
                        <m:sub>
                          <m:r>
                            <a:rPr lang="en-US" sz="1800" i="1">
                              <a:latin typeface="Cambria Math"/>
                              <a:ea typeface="Cambria Math"/>
                            </a:rPr>
                            <m:t>𝑚𝑎𝑥</m:t>
                          </m:r>
                        </m:sub>
                      </m:sSub>
                      <m:r>
                        <a:rPr lang="en-US" sz="1800" i="1">
                          <a:latin typeface="Cambria Math"/>
                          <a:ea typeface="Cambria Math"/>
                        </a:rPr>
                        <m:t>=60÷70%</m:t>
                      </m:r>
                    </m:oMath>
                  </m:oMathPara>
                </a14:m>
                <a:endParaRPr lang="en-US" sz="1800">
                  <a:latin typeface="Constantia" pitchFamily="18" charset="0"/>
                </a:endParaRPr>
              </a:p>
              <a:p>
                <a:pPr lvl="0"/>
                <a:endParaRPr lang="en-US" sz="1800">
                  <a:latin typeface="Constantia" pitchFamily="18" charset="0"/>
                </a:endParaRPr>
              </a:p>
              <a:p>
                <a:pPr lvl="0"/>
                <a:endParaRPr lang="en-US" sz="1800" smtClean="0">
                  <a:latin typeface="Constantia" pitchFamily="18" charset="0"/>
                </a:endParaRPr>
              </a:p>
              <a:p>
                <a:pPr lvl="0"/>
                <a:endParaRPr lang="en-US" sz="1800" smtClean="0">
                  <a:latin typeface="Constantia" pitchFamily="18" charset="0"/>
                </a:endParaRPr>
              </a:p>
              <a:p>
                <a:pPr lvl="0"/>
                <a:endParaRPr lang="en-US" sz="1800" smtClean="0">
                  <a:latin typeface="Constantia" pitchFamily="18" charset="0"/>
                </a:endParaRPr>
              </a:p>
              <a:p>
                <a:pPr lvl="0"/>
                <a:endParaRPr lang="en-US" sz="1800">
                  <a:latin typeface="Constantia" pitchFamily="18" charset="0"/>
                </a:endParaRPr>
              </a:p>
              <a:p>
                <a:pPr marL="0" lvl="0" indent="0">
                  <a:buNone/>
                </a:pPr>
                <a:endParaRPr lang="en-US" sz="1800" smtClean="0">
                  <a:latin typeface="Constantia" pitchFamily="18" charset="0"/>
                </a:endParaRPr>
              </a:p>
              <a:p>
                <a:pPr lvl="0"/>
                <a:r>
                  <a:rPr lang="en-US" sz="1800" smtClean="0">
                    <a:latin typeface="Constantia" pitchFamily="18" charset="0"/>
                  </a:rPr>
                  <a:t> Sử dụng 2 Transistor cùng loại</a:t>
                </a:r>
              </a:p>
              <a:p>
                <a:pPr lvl="0"/>
                <a:r>
                  <a:rPr lang="en-US" sz="1800">
                    <a:latin typeface="Constantia" pitchFamily="18" charset="0"/>
                  </a:rPr>
                  <a:t> </a:t>
                </a:r>
                <a:r>
                  <a:rPr lang="en-US" sz="1800" smtClean="0">
                    <a:latin typeface="Constantia" pitchFamily="18" charset="0"/>
                  </a:rPr>
                  <a:t>Biến áp đảo pha đầu vào tạo nên 2 tín hiệu ngược pha nhau</a:t>
                </a:r>
              </a:p>
              <a:p>
                <a:pPr lvl="0"/>
                <a:r>
                  <a:rPr lang="en-US" sz="1800">
                    <a:latin typeface="Constantia" pitchFamily="18" charset="0"/>
                  </a:rPr>
                  <a:t> </a:t>
                </a:r>
                <a:r>
                  <a:rPr lang="en-US" sz="1800" smtClean="0">
                    <a:latin typeface="Constantia" pitchFamily="18" charset="0"/>
                  </a:rPr>
                  <a:t>Trong nửa chu kỳ dương, Transistor Q1 thông và Q2 ngắt, tạo nên dòng i</a:t>
                </a:r>
                <a:r>
                  <a:rPr lang="en-US" sz="1800" baseline="-25000" smtClean="0">
                    <a:latin typeface="Constantia" pitchFamily="18" charset="0"/>
                  </a:rPr>
                  <a:t>1</a:t>
                </a:r>
                <a:r>
                  <a:rPr lang="en-US" sz="1800" smtClean="0">
                    <a:latin typeface="Constantia" pitchFamily="18" charset="0"/>
                  </a:rPr>
                  <a:t> có chiều như hình vẽ, cảm ứng sang cuộn thứ cấp tạo nên dòng i</a:t>
                </a:r>
                <a:r>
                  <a:rPr lang="en-US" sz="1800" baseline="-25000" smtClean="0">
                    <a:latin typeface="Constantia" pitchFamily="18" charset="0"/>
                  </a:rPr>
                  <a:t>L </a:t>
                </a:r>
                <a:r>
                  <a:rPr lang="en-US" sz="1800" smtClean="0">
                    <a:latin typeface="Constantia" pitchFamily="18" charset="0"/>
                  </a:rPr>
                  <a:t>trên tải</a:t>
                </a:r>
              </a:p>
              <a:p>
                <a:pPr lvl="0"/>
                <a:r>
                  <a:rPr lang="en-US" sz="1800">
                    <a:latin typeface="Constantia" pitchFamily="18" charset="0"/>
                  </a:rPr>
                  <a:t> </a:t>
                </a:r>
                <a:r>
                  <a:rPr lang="en-US" sz="1800" smtClean="0">
                    <a:latin typeface="Constantia" pitchFamily="18" charset="0"/>
                  </a:rPr>
                  <a:t>Trong nửa chu kỳ âm, Transistor Q1 ngắt và Q2 thông, tạo nên dòng i2, cảm ứng sang cuộn thứ cấp tạo nên dòng i</a:t>
                </a:r>
                <a:r>
                  <a:rPr lang="en-US" sz="1800" baseline="-25000" smtClean="0">
                    <a:latin typeface="Constantia" pitchFamily="18" charset="0"/>
                  </a:rPr>
                  <a:t>L</a:t>
                </a:r>
                <a:r>
                  <a:rPr lang="en-US" sz="1800" smtClean="0">
                    <a:latin typeface="Constantia" pitchFamily="18" charset="0"/>
                  </a:rPr>
                  <a:t> trên tải</a:t>
                </a:r>
                <a:endParaRPr lang="en-US" sz="1800">
                  <a:latin typeface="Constantia" pitchFamily="18" charset="0"/>
                </a:endParaRPr>
              </a:p>
              <a:p>
                <a:endParaRPr lang="en-US" sz="1800" smtClean="0">
                  <a:latin typeface="Constantia" pitchFamily="18" charset="0"/>
                </a:endParaRPr>
              </a:p>
              <a:p>
                <a:endParaRPr lang="en-US" sz="1800" smtClean="0">
                  <a:latin typeface="Constantia" pitchFamily="18" charset="0"/>
                </a:endParaRPr>
              </a:p>
              <a:p>
                <a:endParaRPr lang="en-US" sz="1400" smtClean="0"/>
              </a:p>
              <a:p>
                <a:endParaRPr lang="en-US" sz="1400" smtClean="0"/>
              </a:p>
              <a:p>
                <a:endParaRPr lang="en-US" sz="1400" smtClean="0"/>
              </a:p>
              <a:p>
                <a:endParaRPr lang="en-US" sz="1400" smtClean="0"/>
              </a:p>
              <a:p>
                <a:endParaRPr lang="en-US" sz="1400" smtClean="0"/>
              </a:p>
            </p:txBody>
          </p:sp>
        </mc:Choice>
        <mc:Fallback xmlns="">
          <p:sp>
            <p:nvSpPr>
              <p:cNvPr id="5" name="Content Placeholder 4"/>
              <p:cNvSpPr>
                <a:spLocks noGrp="1" noRot="1" noChangeAspect="1" noMove="1" noResize="1" noEditPoints="1" noAdjustHandles="1" noChangeArrowheads="1" noChangeShapeType="1" noTextEdit="1"/>
              </p:cNvSpPr>
              <p:nvPr>
                <p:ph sz="quarter" idx="2"/>
              </p:nvPr>
            </p:nvSpPr>
            <p:spPr>
              <a:xfrm>
                <a:off x="304800" y="990600"/>
                <a:ext cx="8534400" cy="5715000"/>
              </a:xfrm>
              <a:blipFill rotWithShape="1">
                <a:blip r:embed="rId3"/>
                <a:stretch>
                  <a:fillRect t="-1494"/>
                </a:stretch>
              </a:blipFill>
            </p:spPr>
            <p:txBody>
              <a:bodyPr/>
              <a:lstStyle/>
              <a:p>
                <a:r>
                  <a:rPr lang="en-US">
                    <a:noFill/>
                  </a:rPr>
                  <a:t> </a:t>
                </a:r>
              </a:p>
            </p:txBody>
          </p:sp>
        </mc:Fallback>
      </mc:AlternateContent>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p:cNvSpPr/>
          <p:nvPr/>
        </p:nvSpPr>
        <p:spPr>
          <a:xfrm>
            <a:off x="304800" y="304800"/>
            <a:ext cx="8382000" cy="584775"/>
          </a:xfrm>
          <a:prstGeom prst="rect">
            <a:avLst/>
          </a:prstGeom>
        </p:spPr>
        <p:txBody>
          <a:bodyPr wrap="square">
            <a:spAutoFit/>
          </a:bodyPr>
          <a:lstStyle/>
          <a:p>
            <a:pPr algn="ctr"/>
            <a:r>
              <a:rPr lang="en-US" sz="3200" b="1" smtClean="0">
                <a:solidFill>
                  <a:schemeClr val="accent1">
                    <a:lumMod val="75000"/>
                  </a:schemeClr>
                </a:solidFill>
                <a:latin typeface="Constantia" pitchFamily="18" charset="0"/>
                <a:cs typeface="Times New Roman" pitchFamily="18" charset="0"/>
              </a:rPr>
              <a:t>3.3. Mạch khuếch đại công suất chế độ B</a:t>
            </a:r>
            <a:endParaRPr lang="vi-VN" sz="3200">
              <a:latin typeface="Constantia" pitchFamily="18" charset="0"/>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descr="h30"/>
          <p:cNvPicPr/>
          <p:nvPr/>
        </p:nvPicPr>
        <p:blipFill>
          <a:blip r:embed="rId4" cstate="print">
            <a:lum contrast="16000"/>
            <a:extLst>
              <a:ext uri="{28A0092B-C50C-407E-A947-70E740481C1C}">
                <a14:useLocalDpi xmlns:a14="http://schemas.microsoft.com/office/drawing/2010/main" val="0"/>
              </a:ext>
            </a:extLst>
          </a:blip>
          <a:srcRect/>
          <a:stretch>
            <a:fillRect/>
          </a:stretch>
        </p:blipFill>
        <p:spPr bwMode="auto">
          <a:xfrm>
            <a:off x="457200" y="1523999"/>
            <a:ext cx="4495800" cy="2646045"/>
          </a:xfrm>
          <a:prstGeom prst="rect">
            <a:avLst/>
          </a:prstGeom>
          <a:noFill/>
          <a:ln>
            <a:noFill/>
          </a:ln>
        </p:spPr>
      </p:pic>
    </p:spTree>
    <p:extLst>
      <p:ext uri="{BB962C8B-B14F-4D97-AF65-F5344CB8AC3E}">
        <p14:creationId xmlns:p14="http://schemas.microsoft.com/office/powerpoint/2010/main" val="37632974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2"/>
          </p:nvPr>
        </p:nvSpPr>
        <p:spPr>
          <a:xfrm>
            <a:off x="4572000" y="1066800"/>
            <a:ext cx="3962400" cy="5334000"/>
          </a:xfrm>
        </p:spPr>
        <p:txBody>
          <a:bodyPr>
            <a:normAutofit/>
          </a:bodyPr>
          <a:lstStyle/>
          <a:p>
            <a:r>
              <a:rPr lang="en-US" sz="1800" smtClean="0">
                <a:latin typeface="Constantia" pitchFamily="18" charset="0"/>
                <a:cs typeface="Times New Roman" pitchFamily="18" charset="0"/>
              </a:rPr>
              <a:t>Trong dải điện áp gần 0V, cả 2 transistor đều ngắt và điện áp ra bằng 0 và tạo ra </a:t>
            </a:r>
            <a:r>
              <a:rPr lang="en-US" sz="1800" b="1" i="1" smtClean="0">
                <a:latin typeface="Constantia" pitchFamily="18" charset="0"/>
                <a:cs typeface="Times New Roman" pitchFamily="18" charset="0"/>
              </a:rPr>
              <a:t>méo điểm 0</a:t>
            </a:r>
            <a:r>
              <a:rPr lang="en-US" sz="1800" smtClean="0">
                <a:latin typeface="Constantia" pitchFamily="18" charset="0"/>
                <a:cs typeface="Times New Roman" pitchFamily="18" charset="0"/>
              </a:rPr>
              <a:t> với tín hiệu vào dạng sin.</a:t>
            </a:r>
          </a:p>
          <a:p>
            <a:r>
              <a:rPr lang="en-US" sz="1800" smtClean="0">
                <a:latin typeface="Constantia" pitchFamily="18" charset="0"/>
                <a:cs typeface="Times New Roman" pitchFamily="18" charset="0"/>
              </a:rPr>
              <a:t> Méo điểm 0 này có thể được khắc phục bằng cách phân cực tĩnh với giá trị nhỏ cho cả Q</a:t>
            </a:r>
            <a:r>
              <a:rPr lang="en-US" sz="1800" baseline="-25000" smtClean="0">
                <a:latin typeface="Constantia" pitchFamily="18" charset="0"/>
                <a:cs typeface="Times New Roman" pitchFamily="18" charset="0"/>
              </a:rPr>
              <a:t>1</a:t>
            </a:r>
            <a:r>
              <a:rPr lang="en-US" sz="1800" smtClean="0">
                <a:latin typeface="Constantia" pitchFamily="18" charset="0"/>
                <a:cs typeface="Times New Roman" pitchFamily="18" charset="0"/>
              </a:rPr>
              <a:t> và Q</a:t>
            </a:r>
            <a:r>
              <a:rPr lang="en-US" sz="1800" baseline="-25000" smtClean="0">
                <a:latin typeface="Constantia" pitchFamily="18" charset="0"/>
                <a:cs typeface="Times New Roman" pitchFamily="18" charset="0"/>
              </a:rPr>
              <a:t>2</a:t>
            </a:r>
            <a:r>
              <a:rPr lang="en-US" sz="1800" smtClean="0">
                <a:latin typeface="Constantia" pitchFamily="18" charset="0"/>
                <a:cs typeface="Times New Roman" pitchFamily="18" charset="0"/>
              </a:rPr>
              <a:t> và mạch khuếch đại kiểu này hoạt động trong </a:t>
            </a:r>
            <a:r>
              <a:rPr lang="en-US" sz="1800" i="1" smtClean="0">
                <a:latin typeface="Constantia" pitchFamily="18" charset="0"/>
                <a:cs typeface="Times New Roman" pitchFamily="18" charset="0"/>
              </a:rPr>
              <a:t>chế độ AB</a:t>
            </a:r>
            <a:r>
              <a:rPr lang="en-US" sz="1800" smtClean="0">
                <a:latin typeface="Constantia" pitchFamily="18" charset="0"/>
                <a:cs typeface="Times New Roman" pitchFamily="18" charset="0"/>
              </a:rPr>
              <a:t>.</a:t>
            </a:r>
          </a:p>
          <a:p>
            <a:pPr algn="just"/>
            <a:r>
              <a:rPr lang="en-US" sz="1800" smtClean="0">
                <a:latin typeface="Constantia" pitchFamily="18" charset="0"/>
                <a:cs typeface="Times New Roman" pitchFamily="18" charset="0"/>
              </a:rPr>
              <a:t>Điện trở R là điện trở phân cực dẫn dòng đến 2 diode D</a:t>
            </a:r>
            <a:r>
              <a:rPr lang="en-US" sz="1800" baseline="-25000" smtClean="0">
                <a:latin typeface="Constantia" pitchFamily="18" charset="0"/>
                <a:cs typeface="Times New Roman" pitchFamily="18" charset="0"/>
              </a:rPr>
              <a:t>1</a:t>
            </a:r>
            <a:r>
              <a:rPr lang="en-US" sz="1800" smtClean="0">
                <a:latin typeface="Constantia" pitchFamily="18" charset="0"/>
                <a:cs typeface="Times New Roman" pitchFamily="18" charset="0"/>
              </a:rPr>
              <a:t> và D</a:t>
            </a:r>
            <a:r>
              <a:rPr lang="en-US" sz="1800" baseline="-25000" smtClean="0">
                <a:latin typeface="Constantia" pitchFamily="18" charset="0"/>
                <a:cs typeface="Times New Roman" pitchFamily="18" charset="0"/>
              </a:rPr>
              <a:t>2</a:t>
            </a:r>
            <a:r>
              <a:rPr lang="en-US" sz="1800" smtClean="0">
                <a:latin typeface="Constantia" pitchFamily="18" charset="0"/>
                <a:cs typeface="Times New Roman" pitchFamily="18" charset="0"/>
              </a:rPr>
              <a:t> tạo điện áp không đổi giữa Q</a:t>
            </a:r>
            <a:r>
              <a:rPr lang="en-US" sz="1800" baseline="-25000" smtClean="0">
                <a:latin typeface="Constantia" pitchFamily="18" charset="0"/>
                <a:cs typeface="Times New Roman" pitchFamily="18" charset="0"/>
              </a:rPr>
              <a:t>1</a:t>
            </a:r>
            <a:r>
              <a:rPr lang="en-US" sz="1800" smtClean="0">
                <a:latin typeface="Constantia" pitchFamily="18" charset="0"/>
                <a:cs typeface="Times New Roman" pitchFamily="18" charset="0"/>
              </a:rPr>
              <a:t> và Q</a:t>
            </a:r>
            <a:r>
              <a:rPr lang="en-US" sz="1800" baseline="-25000" smtClean="0">
                <a:latin typeface="Constantia" pitchFamily="18" charset="0"/>
                <a:cs typeface="Times New Roman" pitchFamily="18" charset="0"/>
              </a:rPr>
              <a:t>2</a:t>
            </a:r>
            <a:r>
              <a:rPr lang="en-US" sz="1800" smtClean="0">
                <a:latin typeface="Constantia" pitchFamily="18" charset="0"/>
                <a:cs typeface="Times New Roman" pitchFamily="18" charset="0"/>
              </a:rPr>
              <a:t>. Hai transistor Q</a:t>
            </a:r>
            <a:r>
              <a:rPr lang="en-US" sz="1800" baseline="-25000" smtClean="0">
                <a:latin typeface="Constantia" pitchFamily="18" charset="0"/>
                <a:cs typeface="Times New Roman" pitchFamily="18" charset="0"/>
              </a:rPr>
              <a:t>1</a:t>
            </a:r>
            <a:r>
              <a:rPr lang="en-US" sz="1800" smtClean="0">
                <a:latin typeface="Constantia" pitchFamily="18" charset="0"/>
                <a:cs typeface="Times New Roman" pitchFamily="18" charset="0"/>
              </a:rPr>
              <a:t> và Q</a:t>
            </a:r>
            <a:r>
              <a:rPr lang="en-US" sz="1800" baseline="-25000" smtClean="0">
                <a:latin typeface="Constantia" pitchFamily="18" charset="0"/>
                <a:cs typeface="Times New Roman" pitchFamily="18" charset="0"/>
              </a:rPr>
              <a:t>2 </a:t>
            </a:r>
            <a:r>
              <a:rPr lang="en-US" sz="1800" smtClean="0">
                <a:latin typeface="Constantia" pitchFamily="18" charset="0"/>
                <a:cs typeface="Times New Roman" pitchFamily="18" charset="0"/>
              </a:rPr>
              <a:t> có cùng V</a:t>
            </a:r>
            <a:r>
              <a:rPr lang="en-US" sz="1800" baseline="-25000" smtClean="0">
                <a:latin typeface="Constantia" pitchFamily="18" charset="0"/>
                <a:cs typeface="Times New Roman" pitchFamily="18" charset="0"/>
              </a:rPr>
              <a:t>BE</a:t>
            </a:r>
            <a:r>
              <a:rPr lang="en-US" sz="1800" smtClean="0">
                <a:latin typeface="Constantia" pitchFamily="18" charset="0"/>
                <a:cs typeface="Times New Roman" pitchFamily="18" charset="0"/>
              </a:rPr>
              <a:t> nên I</a:t>
            </a:r>
            <a:r>
              <a:rPr lang="en-US" sz="1800" baseline="-25000" smtClean="0">
                <a:latin typeface="Constantia" pitchFamily="18" charset="0"/>
                <a:cs typeface="Times New Roman" pitchFamily="18" charset="0"/>
              </a:rPr>
              <a:t>1</a:t>
            </a:r>
            <a:r>
              <a:rPr lang="en-US" sz="1800" smtClean="0">
                <a:latin typeface="Constantia" pitchFamily="18" charset="0"/>
                <a:cs typeface="Times New Roman" pitchFamily="18" charset="0"/>
              </a:rPr>
              <a:t> = I</a:t>
            </a:r>
            <a:r>
              <a:rPr lang="en-US" sz="1800" baseline="-25000" smtClean="0">
                <a:latin typeface="Constantia" pitchFamily="18" charset="0"/>
                <a:cs typeface="Times New Roman" pitchFamily="18" charset="0"/>
              </a:rPr>
              <a:t>2</a:t>
            </a:r>
            <a:r>
              <a:rPr lang="en-US" sz="1800" smtClean="0">
                <a:latin typeface="Constantia" pitchFamily="18" charset="0"/>
                <a:cs typeface="Times New Roman" pitchFamily="18" charset="0"/>
              </a:rPr>
              <a:t>. Khi điện áp rơi trên diode bằng V</a:t>
            </a:r>
            <a:r>
              <a:rPr lang="en-US" sz="1800" baseline="-25000" smtClean="0">
                <a:latin typeface="Constantia" pitchFamily="18" charset="0"/>
                <a:cs typeface="Times New Roman" pitchFamily="18" charset="0"/>
              </a:rPr>
              <a:t>BE</a:t>
            </a:r>
            <a:r>
              <a:rPr lang="en-US" sz="1800" smtClean="0">
                <a:latin typeface="Constantia" pitchFamily="18" charset="0"/>
                <a:cs typeface="Times New Roman" pitchFamily="18" charset="0"/>
              </a:rPr>
              <a:t>, ta có tại điểm A  và điểm C có điện áp bằng V</a:t>
            </a:r>
            <a:r>
              <a:rPr lang="en-US" sz="1800" baseline="-25000" smtClean="0">
                <a:latin typeface="Constantia" pitchFamily="18" charset="0"/>
                <a:cs typeface="Times New Roman" pitchFamily="18" charset="0"/>
              </a:rPr>
              <a:t>BE</a:t>
            </a:r>
            <a:r>
              <a:rPr lang="en-US" sz="1800" smtClean="0">
                <a:latin typeface="Constantia" pitchFamily="18" charset="0"/>
                <a:cs typeface="Times New Roman" pitchFamily="18" charset="0"/>
              </a:rPr>
              <a:t>, điểm B có điện áp là 2V</a:t>
            </a:r>
            <a:r>
              <a:rPr lang="en-US" sz="1800" baseline="-25000" smtClean="0">
                <a:latin typeface="Constantia" pitchFamily="18" charset="0"/>
                <a:cs typeface="Times New Roman" pitchFamily="18" charset="0"/>
              </a:rPr>
              <a:t>BE</a:t>
            </a:r>
            <a:r>
              <a:rPr lang="en-US" sz="1800" smtClean="0">
                <a:latin typeface="Constantia" pitchFamily="18" charset="0"/>
                <a:cs typeface="Times New Roman" pitchFamily="18" charset="0"/>
              </a:rPr>
              <a:t>.</a:t>
            </a:r>
          </a:p>
          <a:p>
            <a:endParaRPr lang="en-US" sz="1600">
              <a:latin typeface="Times New Roman" pitchFamily="18" charset="0"/>
              <a:cs typeface="Times New Roman" pitchFamily="18" charset="0"/>
            </a:endParaRPr>
          </a:p>
        </p:txBody>
      </p:sp>
      <p:sp>
        <p:nvSpPr>
          <p:cNvPr id="3072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p:cNvSpPr/>
          <p:nvPr/>
        </p:nvSpPr>
        <p:spPr>
          <a:xfrm>
            <a:off x="304800" y="304800"/>
            <a:ext cx="8382000" cy="584775"/>
          </a:xfrm>
          <a:prstGeom prst="rect">
            <a:avLst/>
          </a:prstGeom>
        </p:spPr>
        <p:txBody>
          <a:bodyPr wrap="square">
            <a:spAutoFit/>
          </a:bodyPr>
          <a:lstStyle/>
          <a:p>
            <a:pPr algn="ctr"/>
            <a:r>
              <a:rPr lang="en-US" sz="3200" b="1" smtClean="0">
                <a:solidFill>
                  <a:schemeClr val="accent1">
                    <a:lumMod val="75000"/>
                  </a:schemeClr>
                </a:solidFill>
                <a:latin typeface="Constantia" pitchFamily="18" charset="0"/>
                <a:cs typeface="Times New Roman" pitchFamily="18" charset="0"/>
              </a:rPr>
              <a:t>Hiện tượng méo điểm 0</a:t>
            </a:r>
            <a:endParaRPr lang="vi-VN" sz="3200">
              <a:latin typeface="Times New Roman" pitchFamily="18" charset="0"/>
              <a:cs typeface="Times New Roman" pitchFamily="18" charset="0"/>
            </a:endParaRPr>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914400" y="990600"/>
            <a:ext cx="2667000" cy="2301240"/>
          </a:xfrm>
          <a:prstGeom prst="rect">
            <a:avLst/>
          </a:prstGeom>
          <a:noFill/>
          <a:ln>
            <a:noFill/>
          </a:ln>
          <a:effectLst/>
          <a:extLst/>
        </p:spPr>
      </p:pic>
      <p:sp>
        <p:nvSpPr>
          <p:cNvPr id="5"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3316319585"/>
              </p:ext>
            </p:extLst>
          </p:nvPr>
        </p:nvGraphicFramePr>
        <p:xfrm>
          <a:off x="592137" y="3581400"/>
          <a:ext cx="3311525" cy="2841625"/>
        </p:xfrm>
        <a:graphic>
          <a:graphicData uri="http://schemas.openxmlformats.org/presentationml/2006/ole">
            <mc:AlternateContent xmlns:mc="http://schemas.openxmlformats.org/markup-compatibility/2006">
              <mc:Choice xmlns:v="urn:schemas-microsoft-com:vml" Requires="v">
                <p:oleObj spid="_x0000_s30751" name="Visio" r:id="rId4" imgW="2415637" imgH="1958256" progId="Visio.Drawing.11">
                  <p:embed/>
                </p:oleObj>
              </mc:Choice>
              <mc:Fallback>
                <p:oleObj name="Visio" r:id="rId4" imgW="2415637" imgH="1958256" progId="Visio.Drawing.11">
                  <p:embed/>
                  <p:pic>
                    <p:nvPicPr>
                      <p:cNvPr id="0" name="Object 22"/>
                      <p:cNvPicPr>
                        <a:picLocks noChangeAspect="1" noChangeArrowheads="1"/>
                      </p:cNvPicPr>
                      <p:nvPr/>
                    </p:nvPicPr>
                    <p:blipFill>
                      <a:blip r:embed="rId5"/>
                      <a:srcRect/>
                      <a:stretch>
                        <a:fillRect/>
                      </a:stretch>
                    </p:blipFill>
                    <p:spPr bwMode="auto">
                      <a:xfrm>
                        <a:off x="592137" y="3581400"/>
                        <a:ext cx="3311525" cy="2841625"/>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2"/>
          </p:nvPr>
        </p:nvSpPr>
        <p:spPr>
          <a:xfrm>
            <a:off x="307848" y="1066800"/>
            <a:ext cx="4264152" cy="5181600"/>
          </a:xfrm>
        </p:spPr>
        <p:txBody>
          <a:bodyPr>
            <a:normAutofit/>
          </a:bodyPr>
          <a:lstStyle/>
          <a:p>
            <a:pPr>
              <a:buSzPct val="90000"/>
              <a:buBlip>
                <a:blip r:embed="rId3"/>
              </a:buBlip>
            </a:pPr>
            <a:r>
              <a:rPr lang="en-US" sz="2000" u="sng" smtClean="0">
                <a:solidFill>
                  <a:srgbClr val="FF0000"/>
                </a:solidFill>
                <a:latin typeface="Constantia" pitchFamily="18" charset="0"/>
              </a:rPr>
              <a:t> Sử dụng một nguồn đơn</a:t>
            </a:r>
          </a:p>
          <a:p>
            <a:r>
              <a:rPr lang="en-US" sz="1800" smtClean="0">
                <a:latin typeface="Constantia" pitchFamily="18" charset="0"/>
              </a:rPr>
              <a:t>Tải sẽ phải được nối với một tụ điện có giá trị cao (khoảng vài trăm mF). </a:t>
            </a:r>
          </a:p>
          <a:p>
            <a:r>
              <a:rPr lang="en-US" sz="1800" smtClean="0">
                <a:latin typeface="Constantia" pitchFamily="18" charset="0"/>
              </a:rPr>
              <a:t>Điện áp trên tụ sẽ là hằng số trong suốt chu kỳ hoạt động, giống như một nguồn cung cấp thứ 2. </a:t>
            </a:r>
          </a:p>
          <a:p>
            <a:r>
              <a:rPr lang="en-US" sz="1800" smtClean="0">
                <a:latin typeface="Constantia" pitchFamily="18" charset="0"/>
              </a:rPr>
              <a:t>Nếu 2 Transistor giống nhau, tại điểm chung A có điện áp Vcc/2 và tụ sẽ duy trì điện áp này. </a:t>
            </a:r>
          </a:p>
          <a:p>
            <a:r>
              <a:rPr lang="en-US" sz="1800" smtClean="0">
                <a:latin typeface="Constantia" pitchFamily="18" charset="0"/>
              </a:rPr>
              <a:t>Khi Q</a:t>
            </a:r>
            <a:r>
              <a:rPr lang="en-US" sz="1800" baseline="-25000" smtClean="0">
                <a:latin typeface="Constantia" pitchFamily="18" charset="0"/>
              </a:rPr>
              <a:t>1</a:t>
            </a:r>
            <a:r>
              <a:rPr lang="en-US" sz="1800" smtClean="0">
                <a:latin typeface="Constantia" pitchFamily="18" charset="0"/>
              </a:rPr>
              <a:t> dẫn, điện áp cung cấp cho mạch sẽ là hiệu của Vcc và điện áp trên tụ, tức là bằng Vcc/2. Còn khi Q</a:t>
            </a:r>
            <a:r>
              <a:rPr lang="en-US" sz="1800" baseline="-25000" smtClean="0">
                <a:latin typeface="Constantia" pitchFamily="18" charset="0"/>
              </a:rPr>
              <a:t>2</a:t>
            </a:r>
            <a:r>
              <a:rPr lang="en-US" sz="1800" smtClean="0">
                <a:latin typeface="Constantia" pitchFamily="18" charset="0"/>
              </a:rPr>
              <a:t> dẫn, chỉ có nguồn cung cấp bởi tụ là hoạt động, cũng bằng Vcc/2. </a:t>
            </a:r>
          </a:p>
          <a:p>
            <a:r>
              <a:rPr lang="en-AU" sz="1800" smtClean="0">
                <a:latin typeface="Constantia" pitchFamily="18" charset="0"/>
              </a:rPr>
              <a:t>Tụ C đóng vai trò như nguồn 1 chiều với giá trị điện áp là: </a:t>
            </a:r>
            <a:r>
              <a:rPr lang="en-AU" sz="1800" i="1" smtClean="0">
                <a:latin typeface="Constantia" pitchFamily="18" charset="0"/>
              </a:rPr>
              <a:t>U</a:t>
            </a:r>
            <a:r>
              <a:rPr lang="en-AU" sz="1800" i="1" baseline="-25000" smtClean="0">
                <a:latin typeface="Constantia" pitchFamily="18" charset="0"/>
              </a:rPr>
              <a:t>Co</a:t>
            </a:r>
            <a:r>
              <a:rPr lang="en-AU" sz="1800" i="1" smtClean="0">
                <a:latin typeface="Constantia" pitchFamily="18" charset="0"/>
              </a:rPr>
              <a:t> = Vcc/2</a:t>
            </a:r>
            <a:endParaRPr lang="en-US" sz="1800" smtClean="0">
              <a:latin typeface="Constantia" pitchFamily="18" charset="0"/>
            </a:endParaRPr>
          </a:p>
          <a:p>
            <a:endParaRPr lang="en-US" sz="1800">
              <a:latin typeface="Constantia" pitchFamily="18" charset="0"/>
            </a:endParaRPr>
          </a:p>
        </p:txBody>
      </p:sp>
      <p:sp>
        <p:nvSpPr>
          <p:cNvPr id="327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7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2771" name="Object 3"/>
          <p:cNvGraphicFramePr>
            <a:graphicFrameLocks noChangeAspect="1"/>
          </p:cNvGraphicFramePr>
          <p:nvPr>
            <p:extLst>
              <p:ext uri="{D42A27DB-BD31-4B8C-83A1-F6EECF244321}">
                <p14:modId xmlns:p14="http://schemas.microsoft.com/office/powerpoint/2010/main" val="3398252873"/>
              </p:ext>
            </p:extLst>
          </p:nvPr>
        </p:nvGraphicFramePr>
        <p:xfrm>
          <a:off x="990600" y="6019800"/>
          <a:ext cx="2621280" cy="685800"/>
        </p:xfrm>
        <a:graphic>
          <a:graphicData uri="http://schemas.openxmlformats.org/presentationml/2006/ole">
            <mc:AlternateContent xmlns:mc="http://schemas.openxmlformats.org/markup-compatibility/2006">
              <mc:Choice xmlns:v="urn:schemas-microsoft-com:vml" Requires="v">
                <p:oleObj spid="_x0000_s32824" r:id="rId4" imgW="1637589" imgH="431613" progId="Equation.DSMT4">
                  <p:embed/>
                </p:oleObj>
              </mc:Choice>
              <mc:Fallback>
                <p:oleObj r:id="rId4" imgW="1637589" imgH="431613" progId="Equation.DSMT4">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6019800"/>
                        <a:ext cx="262128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304800" y="304800"/>
            <a:ext cx="8382000" cy="584775"/>
          </a:xfrm>
          <a:prstGeom prst="rect">
            <a:avLst/>
          </a:prstGeom>
        </p:spPr>
        <p:txBody>
          <a:bodyPr wrap="square">
            <a:spAutoFit/>
          </a:bodyPr>
          <a:lstStyle/>
          <a:p>
            <a:pPr algn="ctr"/>
            <a:r>
              <a:rPr lang="en-US" sz="3200" b="1" smtClean="0">
                <a:solidFill>
                  <a:schemeClr val="accent1">
                    <a:lumMod val="75000"/>
                  </a:schemeClr>
                </a:solidFill>
                <a:latin typeface="Constantia" pitchFamily="18" charset="0"/>
                <a:cs typeface="Times New Roman" pitchFamily="18" charset="0"/>
              </a:rPr>
              <a:t>3.3. Mạch khuếch đại công suất chế độ B</a:t>
            </a:r>
            <a:endParaRPr lang="vi-VN" sz="3200">
              <a:latin typeface="Constantia"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1345078246"/>
              </p:ext>
            </p:extLst>
          </p:nvPr>
        </p:nvGraphicFramePr>
        <p:xfrm>
          <a:off x="4648200" y="1676400"/>
          <a:ext cx="4310063" cy="3200400"/>
        </p:xfrm>
        <a:graphic>
          <a:graphicData uri="http://schemas.openxmlformats.org/presentationml/2006/ole">
            <mc:AlternateContent xmlns:mc="http://schemas.openxmlformats.org/markup-compatibility/2006">
              <mc:Choice xmlns:v="urn:schemas-microsoft-com:vml" Requires="v">
                <p:oleObj spid="_x0000_s32825" name="Visio" r:id="rId6" imgW="2910736" imgH="2156544" progId="Visio.Drawing.11">
                  <p:embed/>
                </p:oleObj>
              </mc:Choice>
              <mc:Fallback>
                <p:oleObj name="Visio" r:id="rId6" imgW="2910736" imgH="2156544" progId="Visio.Drawing.11">
                  <p:embed/>
                  <p:pic>
                    <p:nvPicPr>
                      <p:cNvPr id="0" name="Object 1"/>
                      <p:cNvPicPr>
                        <a:picLocks noChangeAspect="1" noChangeArrowheads="1"/>
                      </p:cNvPicPr>
                      <p:nvPr/>
                    </p:nvPicPr>
                    <p:blipFill>
                      <a:blip r:embed="rId7"/>
                      <a:srcRect/>
                      <a:stretch>
                        <a:fillRect/>
                      </a:stretch>
                    </p:blipFill>
                    <p:spPr bwMode="auto">
                      <a:xfrm>
                        <a:off x="4648200" y="1676400"/>
                        <a:ext cx="431006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1066800"/>
            <a:ext cx="3886200" cy="5105400"/>
          </a:xfrm>
        </p:spPr>
        <p:txBody>
          <a:bodyPr>
            <a:normAutofit/>
          </a:bodyPr>
          <a:lstStyle/>
          <a:p>
            <a:r>
              <a:rPr lang="en-US" sz="1800" smtClean="0">
                <a:latin typeface="Constantia" pitchFamily="18" charset="0"/>
                <a:cs typeface="Times New Roman" pitchFamily="18" charset="0"/>
              </a:rPr>
              <a:t>Transistor được phân cực trong miền ngắt</a:t>
            </a:r>
          </a:p>
          <a:p>
            <a:r>
              <a:rPr lang="en-US" sz="1800" smtClean="0">
                <a:latin typeface="Constantia" pitchFamily="18" charset="0"/>
                <a:cs typeface="Times New Roman" pitchFamily="18" charset="0"/>
              </a:rPr>
              <a:t>Nếu điện áp vào đủ lớn vượt quá ngưỡng ngắt (trong nửa chu kỳ dương của tín hiệu) thì mới xuất hiện tín hiệu ra. Do đó trong chế độ này transistor chỉ dẫn trong khoảng thời gian nhỏ hơn nửa chu kỳ</a:t>
            </a:r>
          </a:p>
          <a:p>
            <a:r>
              <a:rPr lang="en-US" sz="1800" smtClean="0">
                <a:latin typeface="Constantia" pitchFamily="18" charset="0"/>
                <a:cs typeface="Times New Roman" pitchFamily="18" charset="0"/>
              </a:rPr>
              <a:t>Tín hiệu ra của mạch khuếch đại chế độ C là những xung hẹp. Méo trong trường hợp này là rất lớn nên không sử dụng tầng khuếch đại đơn hoặc tầng đẩy kéo.</a:t>
            </a:r>
          </a:p>
          <a:p>
            <a:endParaRPr lang="en-US" sz="1400">
              <a:latin typeface="Constantia" pitchFamily="18" charset="0"/>
              <a:cs typeface="Times New Roman" pitchFamily="18" charset="0"/>
            </a:endParaRPr>
          </a:p>
        </p:txBody>
      </p:sp>
      <p:sp>
        <p:nvSpPr>
          <p:cNvPr id="4" name="Content Placeholder 3"/>
          <p:cNvSpPr>
            <a:spLocks noGrp="1"/>
          </p:cNvSpPr>
          <p:nvPr>
            <p:ph sz="quarter" idx="2"/>
          </p:nvPr>
        </p:nvSpPr>
        <p:spPr>
          <a:xfrm>
            <a:off x="4270248" y="1143000"/>
            <a:ext cx="4416552" cy="5029200"/>
          </a:xfrm>
        </p:spPr>
        <p:txBody>
          <a:bodyPr>
            <a:normAutofit/>
          </a:bodyPr>
          <a:lstStyle/>
          <a:p>
            <a:r>
              <a:rPr lang="en-US" sz="1800" smtClean="0">
                <a:latin typeface="Constantia" pitchFamily="18" charset="0"/>
                <a:cs typeface="Times New Roman" pitchFamily="18" charset="0"/>
              </a:rPr>
              <a:t>Hiệu suất lớn hơn 78.5%, tuy nhiên tạo méo lớn trong tín hiệu ra. Các mạch khuếch đại chế độ C chủ yếu được ứng dụng trong khuếch đại tần số cao dùng tải cộng hưởng RLC thường dùng trong các máy phát của Tivi hoặc đài</a:t>
            </a:r>
            <a:endParaRPr lang="en-US" sz="1800">
              <a:latin typeface="Constantia" pitchFamily="18" charset="0"/>
              <a:cs typeface="Times New Roman" pitchFamily="18" charset="0"/>
            </a:endParaRPr>
          </a:p>
        </p:txBody>
      </p:sp>
      <p:sp>
        <p:nvSpPr>
          <p:cNvPr id="337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p:cNvSpPr/>
          <p:nvPr/>
        </p:nvSpPr>
        <p:spPr>
          <a:xfrm>
            <a:off x="304800" y="304800"/>
            <a:ext cx="8382000" cy="584775"/>
          </a:xfrm>
          <a:prstGeom prst="rect">
            <a:avLst/>
          </a:prstGeom>
        </p:spPr>
        <p:txBody>
          <a:bodyPr wrap="square">
            <a:spAutoFit/>
          </a:bodyPr>
          <a:lstStyle/>
          <a:p>
            <a:pPr algn="ctr"/>
            <a:r>
              <a:rPr lang="en-US" sz="3200" b="1" dirty="0" smtClean="0">
                <a:solidFill>
                  <a:schemeClr val="accent1">
                    <a:lumMod val="75000"/>
                  </a:schemeClr>
                </a:solidFill>
                <a:latin typeface="Constantia" pitchFamily="18" charset="0"/>
                <a:cs typeface="Times New Roman" pitchFamily="18" charset="0"/>
              </a:rPr>
              <a:t>3.4. Mạch khuếch đại công suất chế độ </a:t>
            </a:r>
            <a:r>
              <a:rPr lang="en-US" sz="3200" b="1" dirty="0">
                <a:solidFill>
                  <a:schemeClr val="accent1">
                    <a:lumMod val="75000"/>
                  </a:schemeClr>
                </a:solidFill>
                <a:latin typeface="Constantia" pitchFamily="18" charset="0"/>
                <a:cs typeface="Times New Roman" pitchFamily="18" charset="0"/>
              </a:rPr>
              <a:t>C</a:t>
            </a:r>
            <a:endParaRPr lang="vi-VN" sz="3200" dirty="0">
              <a:latin typeface="Constantia" pitchFamily="18" charset="0"/>
            </a:endParaRPr>
          </a:p>
        </p:txBody>
      </p:sp>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9988" y="3429000"/>
            <a:ext cx="4346812"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33400" y="914400"/>
            <a:ext cx="7467600" cy="5486400"/>
          </a:xfrm>
        </p:spPr>
        <p:txBody>
          <a:bodyPr>
            <a:noAutofit/>
          </a:bodyPr>
          <a:lstStyle/>
          <a:p>
            <a:pPr algn="just">
              <a:buSzPct val="100000"/>
              <a:buBlip>
                <a:blip r:embed="rId2"/>
              </a:buBlip>
            </a:pPr>
            <a:r>
              <a:rPr lang="en-US" sz="2800" smtClean="0">
                <a:solidFill>
                  <a:srgbClr val="FF0000"/>
                </a:solidFill>
                <a:latin typeface="Times New Roman" pitchFamily="18" charset="0"/>
                <a:cs typeface="Times New Roman" pitchFamily="18" charset="0"/>
              </a:rPr>
              <a:t> </a:t>
            </a:r>
            <a:r>
              <a:rPr lang="en-US" u="sng" smtClean="0">
                <a:solidFill>
                  <a:srgbClr val="FF0000"/>
                </a:solidFill>
                <a:latin typeface="Times New Roman" pitchFamily="18" charset="0"/>
                <a:cs typeface="Times New Roman" pitchFamily="18" charset="0"/>
              </a:rPr>
              <a:t>Định nghĩa </a:t>
            </a:r>
          </a:p>
          <a:p>
            <a:pPr lvl="1" algn="just">
              <a:buFont typeface="Wingdings" pitchFamily="2" charset="2"/>
              <a:buChar char="§"/>
            </a:pPr>
            <a:r>
              <a:rPr lang="en-US" sz="1800" smtClean="0">
                <a:latin typeface="Constantia" pitchFamily="18" charset="0"/>
                <a:cs typeface="Times New Roman" pitchFamily="18" charset="0"/>
              </a:rPr>
              <a:t>Là mạch khuếch đại ở tầng cuối cùng được kết nối với tải</a:t>
            </a:r>
          </a:p>
          <a:p>
            <a:pPr lvl="1" algn="just">
              <a:buFont typeface="Wingdings" pitchFamily="2" charset="2"/>
              <a:buChar char="§"/>
            </a:pPr>
            <a:r>
              <a:rPr lang="en-US" sz="1800" smtClean="0">
                <a:latin typeface="Constantia" pitchFamily="18" charset="0"/>
                <a:cs typeface="Times New Roman" pitchFamily="18" charset="0"/>
              </a:rPr>
              <a:t>Tạo ra công suất đủ lớn cung cấp cho tải (vài trăm mWatt đến vài trăm Watt), giá trị điện áp và cường độ dòng điện tương đối lớn</a:t>
            </a:r>
          </a:p>
          <a:p>
            <a:pPr marL="365760" lvl="1" indent="0" algn="just">
              <a:buNone/>
            </a:pPr>
            <a:r>
              <a:rPr lang="en-US" sz="1800" i="1" u="sng" smtClean="0">
                <a:solidFill>
                  <a:srgbClr val="FF0000"/>
                </a:solidFill>
                <a:latin typeface="Constantia" pitchFamily="18" charset="0"/>
                <a:cs typeface="Times New Roman" pitchFamily="18" charset="0"/>
              </a:rPr>
              <a:t>Chú ý</a:t>
            </a:r>
            <a:r>
              <a:rPr lang="en-US" sz="1800" smtClean="0">
                <a:latin typeface="Constantia" pitchFamily="18" charset="0"/>
                <a:cs typeface="Times New Roman" pitchFamily="18" charset="0"/>
              </a:rPr>
              <a:t>: Để phân tích mạch khuếch đại công suất, người ta không sử dụng sơ đồ tương đương tín hiệu nhỏ của Transistor  mà sử dụng phương pháp đồ thị để giải quyết bài toán</a:t>
            </a:r>
          </a:p>
          <a:p>
            <a:pPr algn="just">
              <a:buFont typeface="Wingdings" pitchFamily="2" charset="2"/>
              <a:buChar char="§"/>
            </a:pPr>
            <a:endParaRPr lang="en-US" sz="1800" smtClean="0">
              <a:latin typeface="Constantia" pitchFamily="18" charset="0"/>
              <a:cs typeface="Times New Roman" pitchFamily="18" charset="0"/>
            </a:endParaRPr>
          </a:p>
          <a:p>
            <a:pPr algn="just"/>
            <a:endParaRPr lang="en-US" sz="1400">
              <a:latin typeface="Times New Roman" pitchFamily="18" charset="0"/>
              <a:cs typeface="Times New Roman" pitchFamily="18" charset="0"/>
            </a:endParaRPr>
          </a:p>
        </p:txBody>
      </p:sp>
      <p:sp>
        <p:nvSpPr>
          <p:cNvPr id="6" name="Rectangle 5"/>
          <p:cNvSpPr/>
          <p:nvPr/>
        </p:nvSpPr>
        <p:spPr>
          <a:xfrm>
            <a:off x="609600" y="457200"/>
            <a:ext cx="8382000" cy="584775"/>
          </a:xfrm>
          <a:prstGeom prst="rect">
            <a:avLst/>
          </a:prstGeom>
        </p:spPr>
        <p:txBody>
          <a:bodyPr wrap="square">
            <a:spAutoFit/>
          </a:bodyPr>
          <a:lstStyle/>
          <a:p>
            <a:pPr algn="ctr"/>
            <a:r>
              <a:rPr lang="en-US" sz="3200" b="1" smtClean="0">
                <a:solidFill>
                  <a:schemeClr val="accent1">
                    <a:lumMod val="75000"/>
                  </a:schemeClr>
                </a:solidFill>
                <a:latin typeface="Constantia" pitchFamily="18" charset="0"/>
                <a:cs typeface="Times New Roman" pitchFamily="18" charset="0"/>
              </a:rPr>
              <a:t>3.1. Định nghĩa và Phân loại</a:t>
            </a:r>
            <a:endParaRPr lang="vi-VN" sz="3200">
              <a:latin typeface="Constantia" pitchFamily="18" charset="0"/>
            </a:endParaRPr>
          </a:p>
        </p:txBody>
      </p:sp>
      <p:pic>
        <p:nvPicPr>
          <p:cNvPr id="9" name="Picture 8" descr="power amplifier"/>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962400"/>
            <a:ext cx="4953000" cy="1920323"/>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914400"/>
            <a:ext cx="8382000" cy="5867400"/>
          </a:xfrm>
        </p:spPr>
        <p:txBody>
          <a:bodyPr>
            <a:noAutofit/>
          </a:bodyPr>
          <a:lstStyle/>
          <a:p>
            <a:pPr lvl="0">
              <a:buSzPct val="100000"/>
              <a:buBlip>
                <a:blip r:embed="rId2"/>
              </a:buBlip>
            </a:pPr>
            <a:r>
              <a:rPr lang="en-US" sz="2800" u="sng" smtClean="0">
                <a:solidFill>
                  <a:srgbClr val="FF0000"/>
                </a:solidFill>
                <a:latin typeface="Times New Roman" pitchFamily="18" charset="0"/>
                <a:cs typeface="Times New Roman" pitchFamily="18" charset="0"/>
              </a:rPr>
              <a:t> </a:t>
            </a:r>
            <a:r>
              <a:rPr lang="en-US" u="sng" smtClean="0">
                <a:solidFill>
                  <a:srgbClr val="FF0000"/>
                </a:solidFill>
                <a:latin typeface="Constantia" pitchFamily="18" charset="0"/>
                <a:cs typeface="Times New Roman" pitchFamily="18" charset="0"/>
              </a:rPr>
              <a:t>Phân loại</a:t>
            </a:r>
          </a:p>
          <a:p>
            <a:pPr lvl="0"/>
            <a:r>
              <a:rPr lang="en-US" sz="1800" u="sng" smtClean="0">
                <a:solidFill>
                  <a:srgbClr val="0000FF"/>
                </a:solidFill>
                <a:latin typeface="Constantia" pitchFamily="18" charset="0"/>
                <a:cs typeface="Times New Roman" pitchFamily="18" charset="0"/>
              </a:rPr>
              <a:t>Chế độ A</a:t>
            </a:r>
            <a:r>
              <a:rPr lang="en-US" sz="1800" smtClean="0">
                <a:latin typeface="Constantia" pitchFamily="18" charset="0"/>
                <a:cs typeface="Times New Roman" pitchFamily="18" charset="0"/>
              </a:rPr>
              <a:t>: Transistor được phân cực ở vùng tuyến tính. Tín hiệu được khuếch đại gần như tuyến tính. Chế độ này có hiệu suất thấp (với tải điện trở dưới 25%) nhưng méo phi tuyến nhỏ nhất. </a:t>
            </a:r>
          </a:p>
          <a:p>
            <a:pPr lvl="0"/>
            <a:r>
              <a:rPr lang="en-US" sz="1800" u="sng" smtClean="0">
                <a:solidFill>
                  <a:srgbClr val="0000FF"/>
                </a:solidFill>
                <a:latin typeface="Constantia" pitchFamily="18" charset="0"/>
                <a:cs typeface="Times New Roman" pitchFamily="18" charset="0"/>
              </a:rPr>
              <a:t>Chế độ B</a:t>
            </a:r>
            <a:r>
              <a:rPr lang="en-US" sz="1800" smtClean="0">
                <a:latin typeface="Constantia" pitchFamily="18" charset="0"/>
                <a:cs typeface="Times New Roman" pitchFamily="18" charset="0"/>
              </a:rPr>
              <a:t>: Transistor được phân cực ở vùng ngắt. Tín hiệu ra chỉ có trong một nửa chu kỳ (âm hoặc dương). Chế độ này có hiệu suất lớn (78%), tuy méo xuyên tâm lớn nhưng có thể khắc phục bằng cách kết hợp với chế độ AB hoặc dùng hồi tiếp âm.</a:t>
            </a:r>
          </a:p>
          <a:p>
            <a:pPr lvl="0"/>
            <a:r>
              <a:rPr lang="en-US" sz="1800" u="sng" smtClean="0">
                <a:solidFill>
                  <a:srgbClr val="0000FF"/>
                </a:solidFill>
                <a:latin typeface="Constantia" pitchFamily="18" charset="0"/>
                <a:cs typeface="Times New Roman" pitchFamily="18" charset="0"/>
              </a:rPr>
              <a:t>Chế độ AB</a:t>
            </a:r>
            <a:r>
              <a:rPr lang="en-US" sz="1800" smtClean="0">
                <a:latin typeface="Constantia" pitchFamily="18" charset="0"/>
                <a:cs typeface="Times New Roman" pitchFamily="18" charset="0"/>
              </a:rPr>
              <a:t>: Có tính chất chuyển tiếp giữa chế độ A và chế độ B. Transistor được phân cực ở gần vùng ngắt để tham gia vào việc giảm méo khi tín hiệu vào có biên độ nhỏ. Tín hiệu ra xuất hiện trong khoảng thời gian lớn hơn ½ chu kỳ và nhỏ hơn 1 chu kỳ</a:t>
            </a:r>
          </a:p>
          <a:p>
            <a:pPr lvl="0"/>
            <a:r>
              <a:rPr lang="en-US" sz="1800" u="sng" smtClean="0">
                <a:solidFill>
                  <a:srgbClr val="0000FF"/>
                </a:solidFill>
                <a:latin typeface="Constantia" pitchFamily="18" charset="0"/>
                <a:cs typeface="Times New Roman" pitchFamily="18" charset="0"/>
              </a:rPr>
              <a:t>Chế độ C</a:t>
            </a:r>
            <a:r>
              <a:rPr lang="en-US" sz="1800" smtClean="0">
                <a:latin typeface="Constantia" pitchFamily="18" charset="0"/>
                <a:cs typeface="Times New Roman" pitchFamily="18" charset="0"/>
              </a:rPr>
              <a:t>: Transistor được phân cực dưới vùng ngắt. Tín hiệu ra xuất hiện trong khoảng thời gian nhỏ hơn nửa chu kỳ, hiệu suất lớn (&gt;78%) nhưng méo rất lớn. Mạch chế độ C được dùng trong các mạch khuếch đại cao tần có tải là các khung cộng hưởng để chọn lọc tần số mong muốn và đạt hiệu suất cao.</a:t>
            </a:r>
          </a:p>
          <a:p>
            <a:pPr lvl="0"/>
            <a:r>
              <a:rPr lang="en-US" sz="1800" u="sng" smtClean="0">
                <a:solidFill>
                  <a:srgbClr val="0000FF"/>
                </a:solidFill>
                <a:latin typeface="Constantia" pitchFamily="18" charset="0"/>
                <a:cs typeface="Times New Roman" pitchFamily="18" charset="0"/>
              </a:rPr>
              <a:t>Chế độ D</a:t>
            </a:r>
            <a:r>
              <a:rPr lang="en-US" sz="1800" smtClean="0">
                <a:latin typeface="Constantia" pitchFamily="18" charset="0"/>
                <a:cs typeface="Times New Roman" pitchFamily="18" charset="0"/>
              </a:rPr>
              <a:t>: Transistor làm việc như một khoá điện tử đóng mở. Dưới tác dụng của tín hiệu vào điều khiển transistor có thể thông bão hòa hoặc ngắt.</a:t>
            </a:r>
            <a:endParaRPr lang="en-US" sz="1400" smtClean="0">
              <a:latin typeface="Times New Roman" pitchFamily="18" charset="0"/>
              <a:cs typeface="Times New Roman" pitchFamily="18" charset="0"/>
            </a:endParaRPr>
          </a:p>
          <a:p>
            <a:pPr algn="just"/>
            <a:endParaRPr lang="en-US" sz="1400">
              <a:latin typeface="Times New Roman" pitchFamily="18" charset="0"/>
              <a:cs typeface="Times New Roman" pitchFamily="18" charset="0"/>
            </a:endParaRPr>
          </a:p>
        </p:txBody>
      </p:sp>
      <p:sp>
        <p:nvSpPr>
          <p:cNvPr id="6" name="Rectangle 5"/>
          <p:cNvSpPr/>
          <p:nvPr/>
        </p:nvSpPr>
        <p:spPr>
          <a:xfrm>
            <a:off x="609600" y="457200"/>
            <a:ext cx="8382000" cy="584775"/>
          </a:xfrm>
          <a:prstGeom prst="rect">
            <a:avLst/>
          </a:prstGeom>
        </p:spPr>
        <p:txBody>
          <a:bodyPr wrap="square">
            <a:spAutoFit/>
          </a:bodyPr>
          <a:lstStyle/>
          <a:p>
            <a:pPr algn="ctr"/>
            <a:r>
              <a:rPr lang="en-US" sz="3200" b="1" smtClean="0">
                <a:solidFill>
                  <a:schemeClr val="accent1">
                    <a:lumMod val="75000"/>
                  </a:schemeClr>
                </a:solidFill>
                <a:latin typeface="Constantia" pitchFamily="18" charset="0"/>
                <a:cs typeface="Times New Roman" pitchFamily="18" charset="0"/>
              </a:rPr>
              <a:t>3.1. Định nghĩa và phân loại</a:t>
            </a:r>
            <a:endParaRPr lang="vi-VN" sz="3200">
              <a:latin typeface="Constantia" pitchFamily="18" charset="0"/>
            </a:endParaRPr>
          </a:p>
        </p:txBody>
      </p:sp>
    </p:spTree>
    <p:extLst>
      <p:ext uri="{BB962C8B-B14F-4D97-AF65-F5344CB8AC3E}">
        <p14:creationId xmlns:p14="http://schemas.microsoft.com/office/powerpoint/2010/main" val="30919605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 name="Text Placeholder 2"/>
          <p:cNvSpPr>
            <a:spLocks noGrp="1"/>
          </p:cNvSpPr>
          <p:nvPr>
            <p:ph type="body" sz="quarter" idx="1"/>
          </p:nvPr>
        </p:nvSpPr>
        <p:spPr>
          <a:xfrm>
            <a:off x="1674411" y="965775"/>
            <a:ext cx="5876016" cy="658368"/>
          </a:xfrm>
        </p:spPr>
        <p:txBody>
          <a:bodyPr/>
          <a:lstStyle/>
          <a:p>
            <a:pPr algn="ctr"/>
            <a:r>
              <a:rPr lang="en-US" smtClean="0">
                <a:latin typeface="Constantia" pitchFamily="18" charset="0"/>
              </a:rPr>
              <a:t>Dạng tín hiệu ra trong từng chế độ của mạch khuếch đại công suất</a:t>
            </a:r>
            <a:endParaRPr lang="en-US">
              <a:latin typeface="Constantia" pitchFamily="18" charset="0"/>
            </a:endParaRPr>
          </a:p>
        </p:txBody>
      </p:sp>
      <p:sp>
        <p:nvSpPr>
          <p:cNvPr id="23" name="Rectangle 22"/>
          <p:cNvSpPr/>
          <p:nvPr/>
        </p:nvSpPr>
        <p:spPr>
          <a:xfrm>
            <a:off x="304800" y="381000"/>
            <a:ext cx="8382000" cy="584775"/>
          </a:xfrm>
          <a:prstGeom prst="rect">
            <a:avLst/>
          </a:prstGeom>
        </p:spPr>
        <p:txBody>
          <a:bodyPr wrap="square">
            <a:spAutoFit/>
          </a:bodyPr>
          <a:lstStyle/>
          <a:p>
            <a:pPr algn="ctr"/>
            <a:r>
              <a:rPr lang="en-US" sz="3200" b="1" smtClean="0">
                <a:solidFill>
                  <a:schemeClr val="accent1">
                    <a:lumMod val="75000"/>
                  </a:schemeClr>
                </a:solidFill>
                <a:latin typeface="Constantia" pitchFamily="18" charset="0"/>
                <a:cs typeface="Times New Roman" pitchFamily="18" charset="0"/>
              </a:rPr>
              <a:t>3.1. Định nghĩa và phân loại</a:t>
            </a:r>
            <a:endParaRPr lang="vi-VN" sz="3200">
              <a:latin typeface="Constantia" pitchFamily="18" charset="0"/>
            </a:endParaRPr>
          </a:p>
        </p:txBody>
      </p:sp>
      <p:grpSp>
        <p:nvGrpSpPr>
          <p:cNvPr id="2" name="Group 1"/>
          <p:cNvGrpSpPr/>
          <p:nvPr/>
        </p:nvGrpSpPr>
        <p:grpSpPr>
          <a:xfrm>
            <a:off x="4612419" y="1828800"/>
            <a:ext cx="3962400" cy="1381125"/>
            <a:chOff x="533400" y="2362200"/>
            <a:chExt cx="3962400" cy="1381125"/>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2362200"/>
              <a:ext cx="3448050"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Oval 32"/>
            <p:cNvSpPr/>
            <p:nvPr/>
          </p:nvSpPr>
          <p:spPr>
            <a:xfrm>
              <a:off x="533400" y="2633160"/>
              <a:ext cx="65231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smtClean="0"/>
                <a:t>A</a:t>
              </a:r>
              <a:endParaRPr lang="en-US" sz="4400" b="1"/>
            </a:p>
          </p:txBody>
        </p:sp>
      </p:grpSp>
      <p:grpSp>
        <p:nvGrpSpPr>
          <p:cNvPr id="4" name="Group 3"/>
          <p:cNvGrpSpPr/>
          <p:nvPr/>
        </p:nvGrpSpPr>
        <p:grpSpPr>
          <a:xfrm>
            <a:off x="4471374" y="4285576"/>
            <a:ext cx="4269906" cy="1371952"/>
            <a:chOff x="228544" y="4568575"/>
            <a:chExt cx="4269906" cy="1371952"/>
          </a:xfrm>
        </p:grpSpPr>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845" y="4568575"/>
              <a:ext cx="3455605" cy="1371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Oval 37"/>
            <p:cNvSpPr/>
            <p:nvPr/>
          </p:nvSpPr>
          <p:spPr>
            <a:xfrm>
              <a:off x="228544" y="4820406"/>
              <a:ext cx="1059871" cy="6759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4000" b="1" smtClean="0"/>
                <a:t>AB</a:t>
              </a:r>
              <a:endParaRPr lang="en-US" sz="4000" b="1"/>
            </a:p>
          </p:txBody>
        </p:sp>
      </p:grpSp>
      <p:grpSp>
        <p:nvGrpSpPr>
          <p:cNvPr id="5" name="Group 4"/>
          <p:cNvGrpSpPr/>
          <p:nvPr/>
        </p:nvGrpSpPr>
        <p:grpSpPr>
          <a:xfrm>
            <a:off x="4648200" y="2819400"/>
            <a:ext cx="3946354" cy="1590675"/>
            <a:chOff x="4778973" y="2180722"/>
            <a:chExt cx="3946354" cy="1590675"/>
          </a:xfrm>
        </p:grpSpPr>
        <p:pic>
          <p:nvPicPr>
            <p:cNvPr id="348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552" y="2180722"/>
              <a:ext cx="3533775"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Oval 38"/>
            <p:cNvSpPr/>
            <p:nvPr/>
          </p:nvSpPr>
          <p:spPr>
            <a:xfrm>
              <a:off x="4778973" y="2661269"/>
              <a:ext cx="65231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smtClean="0"/>
                <a:t>B</a:t>
              </a:r>
              <a:endParaRPr lang="en-US" sz="4400" b="1"/>
            </a:p>
          </p:txBody>
        </p:sp>
      </p:grpSp>
      <p:grpSp>
        <p:nvGrpSpPr>
          <p:cNvPr id="43" name="Group 42"/>
          <p:cNvGrpSpPr/>
          <p:nvPr/>
        </p:nvGrpSpPr>
        <p:grpSpPr>
          <a:xfrm>
            <a:off x="4823182" y="5540667"/>
            <a:ext cx="3938639" cy="1276350"/>
            <a:chOff x="4865397" y="4616376"/>
            <a:chExt cx="3938639" cy="1276350"/>
          </a:xfrm>
        </p:grpSpPr>
        <p:pic>
          <p:nvPicPr>
            <p:cNvPr id="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6936" y="4616376"/>
              <a:ext cx="346710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Oval 45"/>
            <p:cNvSpPr/>
            <p:nvPr/>
          </p:nvSpPr>
          <p:spPr>
            <a:xfrm>
              <a:off x="4865397" y="4810574"/>
              <a:ext cx="65231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smtClean="0"/>
                <a:t>C</a:t>
              </a:r>
              <a:endParaRPr lang="en-US" sz="4400" b="1"/>
            </a:p>
          </p:txBody>
        </p:sp>
      </p:grpSp>
      <p:pic>
        <p:nvPicPr>
          <p:cNvPr id="348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390" y="3328724"/>
            <a:ext cx="3834657" cy="1366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457200" y="990600"/>
            <a:ext cx="4953000" cy="5483352"/>
          </a:xfrm>
        </p:spPr>
        <p:txBody>
          <a:bodyPr>
            <a:normAutofit/>
          </a:bodyPr>
          <a:lstStyle/>
          <a:p>
            <a:pPr>
              <a:buSzPct val="90000"/>
              <a:buBlip>
                <a:blip r:embed="rId3"/>
              </a:buBlip>
            </a:pPr>
            <a:r>
              <a:rPr lang="en-US" sz="2000" u="sng" smtClean="0">
                <a:solidFill>
                  <a:srgbClr val="FF0000"/>
                </a:solidFill>
                <a:latin typeface="Constantia" pitchFamily="18" charset="0"/>
                <a:cs typeface="Times New Roman" pitchFamily="18" charset="0"/>
              </a:rPr>
              <a:t>Các tham số của mạch khuếch đại công suất</a:t>
            </a:r>
          </a:p>
          <a:p>
            <a:pPr>
              <a:buFont typeface="Wingdings" pitchFamily="2" charset="2"/>
              <a:buChar char="§"/>
            </a:pPr>
            <a:r>
              <a:rPr lang="en-US" sz="1800" smtClean="0">
                <a:latin typeface="Constantia" pitchFamily="18" charset="0"/>
                <a:cs typeface="Times New Roman" pitchFamily="18" charset="0"/>
              </a:rPr>
              <a:t>Hệ số khuếch đại công suất:</a:t>
            </a:r>
          </a:p>
          <a:p>
            <a:pPr>
              <a:buFont typeface="Wingdings" pitchFamily="2" charset="2"/>
              <a:buChar char="§"/>
            </a:pPr>
            <a:endParaRPr lang="en-US" sz="1800" smtClean="0">
              <a:latin typeface="Constantia" pitchFamily="18" charset="0"/>
              <a:cs typeface="Times New Roman" pitchFamily="18" charset="0"/>
            </a:endParaRPr>
          </a:p>
          <a:p>
            <a:pPr>
              <a:buFont typeface="Wingdings" pitchFamily="2" charset="2"/>
              <a:buChar char="§"/>
            </a:pPr>
            <a:r>
              <a:rPr lang="en-US" sz="1800" smtClean="0">
                <a:latin typeface="Constantia" pitchFamily="18" charset="0"/>
                <a:cs typeface="Times New Roman" pitchFamily="18" charset="0"/>
              </a:rPr>
              <a:t>Hiệu suất của mạch:</a:t>
            </a:r>
          </a:p>
          <a:p>
            <a:pPr>
              <a:buFont typeface="Wingdings" pitchFamily="2" charset="2"/>
              <a:buChar char="§"/>
            </a:pPr>
            <a:endParaRPr lang="en-US" sz="1800" smtClean="0">
              <a:latin typeface="Constantia" pitchFamily="18" charset="0"/>
              <a:cs typeface="Times New Roman" pitchFamily="18" charset="0"/>
            </a:endParaRPr>
          </a:p>
          <a:p>
            <a:pPr>
              <a:buFont typeface="Wingdings" pitchFamily="2" charset="2"/>
              <a:buChar char="§"/>
            </a:pPr>
            <a:r>
              <a:rPr lang="en-US" sz="1800" smtClean="0">
                <a:latin typeface="Constantia" pitchFamily="18" charset="0"/>
                <a:cs typeface="Times New Roman" pitchFamily="18" charset="0"/>
              </a:rPr>
              <a:t>Công </a:t>
            </a:r>
            <a:r>
              <a:rPr lang="en-US" sz="1800">
                <a:latin typeface="Constantia" pitchFamily="18" charset="0"/>
                <a:cs typeface="Times New Roman" pitchFamily="18" charset="0"/>
              </a:rPr>
              <a:t>suất tiêu tán cực đại của Transistor</a:t>
            </a:r>
          </a:p>
          <a:p>
            <a:pPr marL="573088" lvl="2" indent="-176213">
              <a:buFont typeface="Arial" pitchFamily="34" charset="0"/>
              <a:buChar char="•"/>
            </a:pPr>
            <a:r>
              <a:rPr lang="en-US" sz="1600" smtClean="0">
                <a:latin typeface="Constantia" pitchFamily="18" charset="0"/>
                <a:cs typeface="Times New Roman" pitchFamily="18" charset="0"/>
              </a:rPr>
              <a:t>Là công suất lớn nhất mà Transistor có thể chịu được </a:t>
            </a:r>
            <a:endParaRPr lang="en-US" sz="1600">
              <a:latin typeface="Constantia" pitchFamily="18" charset="0"/>
              <a:cs typeface="Times New Roman" pitchFamily="18" charset="0"/>
            </a:endParaRPr>
          </a:p>
          <a:p>
            <a:pPr marL="573088" lvl="2" indent="-176213">
              <a:buFont typeface="Arial" pitchFamily="34" charset="0"/>
              <a:buChar char="•"/>
            </a:pPr>
            <a:r>
              <a:rPr lang="en-US" sz="1600" smtClean="0">
                <a:latin typeface="Constantia" pitchFamily="18" charset="0"/>
                <a:cs typeface="Times New Roman" pitchFamily="18" charset="0"/>
              </a:rPr>
              <a:t>Là một tham số rất quan trọng đối với mạch khuếch đại công suất</a:t>
            </a:r>
          </a:p>
          <a:p>
            <a:pPr marL="573088" lvl="2" indent="-176213">
              <a:buFont typeface="Arial" pitchFamily="34" charset="0"/>
              <a:buChar char="•"/>
            </a:pPr>
            <a:r>
              <a:rPr lang="en-US" sz="1600" smtClean="0">
                <a:latin typeface="Constantia" pitchFamily="18" charset="0"/>
                <a:cs typeface="Times New Roman" pitchFamily="18" charset="0"/>
              </a:rPr>
              <a:t>Nếu Transistor làm việc vượt qua giới hạn của đường đẳng công suất cực đại P</a:t>
            </a:r>
            <a:r>
              <a:rPr lang="en-US" sz="1600" baseline="-25000" smtClean="0">
                <a:latin typeface="Constantia" pitchFamily="18" charset="0"/>
                <a:cs typeface="Times New Roman" pitchFamily="18" charset="0"/>
              </a:rPr>
              <a:t>Dmax </a:t>
            </a:r>
            <a:r>
              <a:rPr lang="en-US" sz="1600" smtClean="0">
                <a:latin typeface="Constantia" pitchFamily="18" charset="0"/>
                <a:cs typeface="Times New Roman" pitchFamily="18" charset="0"/>
              </a:rPr>
              <a:t>thì Transistor sẽ bị hỏng do quá nhiệt</a:t>
            </a:r>
          </a:p>
          <a:p>
            <a:endParaRPr lang="en-US" sz="1600"/>
          </a:p>
        </p:txBody>
      </p:sp>
      <p:graphicFrame>
        <p:nvGraphicFramePr>
          <p:cNvPr id="17410" name="Object 2"/>
          <p:cNvGraphicFramePr>
            <a:graphicFrameLocks noChangeAspect="1"/>
          </p:cNvGraphicFramePr>
          <p:nvPr>
            <p:extLst>
              <p:ext uri="{D42A27DB-BD31-4B8C-83A1-F6EECF244321}">
                <p14:modId xmlns:p14="http://schemas.microsoft.com/office/powerpoint/2010/main" val="263189233"/>
              </p:ext>
            </p:extLst>
          </p:nvPr>
        </p:nvGraphicFramePr>
        <p:xfrm>
          <a:off x="3962400" y="1676400"/>
          <a:ext cx="914400" cy="706438"/>
        </p:xfrm>
        <a:graphic>
          <a:graphicData uri="http://schemas.openxmlformats.org/presentationml/2006/ole">
            <mc:AlternateContent xmlns:mc="http://schemas.openxmlformats.org/markup-compatibility/2006">
              <mc:Choice xmlns:v="urn:schemas-microsoft-com:vml" Requires="v">
                <p:oleObj spid="_x0000_s17483" name="Equation" r:id="rId4" imgW="558720" imgH="431640" progId="Equation.3">
                  <p:embed/>
                </p:oleObj>
              </mc:Choice>
              <mc:Fallback>
                <p:oleObj name="Equation" r:id="rId4" imgW="558720" imgH="43164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1676400"/>
                        <a:ext cx="914400" cy="706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2" name="Object 3"/>
          <p:cNvGraphicFramePr>
            <a:graphicFrameLocks noChangeAspect="1"/>
          </p:cNvGraphicFramePr>
          <p:nvPr>
            <p:extLst>
              <p:ext uri="{D42A27DB-BD31-4B8C-83A1-F6EECF244321}">
                <p14:modId xmlns:p14="http://schemas.microsoft.com/office/powerpoint/2010/main" val="1668060809"/>
              </p:ext>
            </p:extLst>
          </p:nvPr>
        </p:nvGraphicFramePr>
        <p:xfrm>
          <a:off x="3200400" y="2438400"/>
          <a:ext cx="1492250" cy="685800"/>
        </p:xfrm>
        <a:graphic>
          <a:graphicData uri="http://schemas.openxmlformats.org/presentationml/2006/ole">
            <mc:AlternateContent xmlns:mc="http://schemas.openxmlformats.org/markup-compatibility/2006">
              <mc:Choice xmlns:v="urn:schemas-microsoft-com:vml" Requires="v">
                <p:oleObj spid="_x0000_s17484" name="Equation" r:id="rId6" imgW="939600" imgH="431640" progId="Equation.3">
                  <p:embed/>
                </p:oleObj>
              </mc:Choice>
              <mc:Fallback>
                <p:oleObj name="Equation" r:id="rId6" imgW="939600" imgH="431640" progId="Equation.3">
                  <p:embed/>
                  <p:pic>
                    <p:nvPicPr>
                      <p:cNvPr id="0" name="Object 3"/>
                      <p:cNvPicPr>
                        <a:picLocks noChangeAspect="1" noChangeArrowheads="1"/>
                      </p:cNvPicPr>
                      <p:nvPr/>
                    </p:nvPicPr>
                    <p:blipFill>
                      <a:blip r:embed="rId7"/>
                      <a:srcRect/>
                      <a:stretch>
                        <a:fillRect/>
                      </a:stretch>
                    </p:blipFill>
                    <p:spPr bwMode="auto">
                      <a:xfrm>
                        <a:off x="3200400" y="2438400"/>
                        <a:ext cx="149225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p:cNvSpPr/>
          <p:nvPr/>
        </p:nvSpPr>
        <p:spPr>
          <a:xfrm>
            <a:off x="304800" y="304800"/>
            <a:ext cx="8382000" cy="584775"/>
          </a:xfrm>
          <a:prstGeom prst="rect">
            <a:avLst/>
          </a:prstGeom>
        </p:spPr>
        <p:txBody>
          <a:bodyPr wrap="square">
            <a:spAutoFit/>
          </a:bodyPr>
          <a:lstStyle/>
          <a:p>
            <a:pPr algn="ctr"/>
            <a:r>
              <a:rPr lang="en-US" sz="3200" b="1" smtClean="0">
                <a:solidFill>
                  <a:schemeClr val="accent1">
                    <a:lumMod val="75000"/>
                  </a:schemeClr>
                </a:solidFill>
                <a:latin typeface="Constantia" pitchFamily="18" charset="0"/>
                <a:cs typeface="Times New Roman" pitchFamily="18" charset="0"/>
              </a:rPr>
              <a:t>3.1. Định nghĩa và phân loại</a:t>
            </a:r>
            <a:endParaRPr lang="vi-VN" sz="3200">
              <a:latin typeface="Constantia" pitchFamily="18" charset="0"/>
            </a:endParaRPr>
          </a:p>
        </p:txBody>
      </p:sp>
      <p:sp>
        <p:nvSpPr>
          <p:cNvPr id="2"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3105517077"/>
              </p:ext>
            </p:extLst>
          </p:nvPr>
        </p:nvGraphicFramePr>
        <p:xfrm>
          <a:off x="5105400" y="1828800"/>
          <a:ext cx="3687763" cy="2628900"/>
        </p:xfrm>
        <a:graphic>
          <a:graphicData uri="http://schemas.openxmlformats.org/presentationml/2006/ole">
            <mc:AlternateContent xmlns:mc="http://schemas.openxmlformats.org/markup-compatibility/2006">
              <mc:Choice xmlns:v="urn:schemas-microsoft-com:vml" Requires="v">
                <p:oleObj spid="_x0000_s17485" name="Visio" r:id="rId8" imgW="3688071" imgH="2628936" progId="Visio.Drawing.15">
                  <p:embed/>
                </p:oleObj>
              </mc:Choice>
              <mc:Fallback>
                <p:oleObj name="Visio" r:id="rId8" imgW="3688071" imgH="2628936" progId="Visio.Drawing.15">
                  <p:embed/>
                  <p:pic>
                    <p:nvPicPr>
                      <p:cNvPr id="0" name="Object 58"/>
                      <p:cNvPicPr>
                        <a:picLocks noChangeAspect="1" noChangeArrowheads="1"/>
                      </p:cNvPicPr>
                      <p:nvPr/>
                    </p:nvPicPr>
                    <p:blipFill>
                      <a:blip r:embed="rId9"/>
                      <a:srcRect/>
                      <a:stretch>
                        <a:fillRect/>
                      </a:stretch>
                    </p:blipFill>
                    <p:spPr bwMode="auto">
                      <a:xfrm>
                        <a:off x="5105400" y="1828800"/>
                        <a:ext cx="3687763" cy="2628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457200" y="990600"/>
            <a:ext cx="4953000" cy="5483352"/>
          </a:xfrm>
        </p:spPr>
        <p:txBody>
          <a:bodyPr>
            <a:normAutofit/>
          </a:bodyPr>
          <a:lstStyle/>
          <a:p>
            <a:pPr>
              <a:buSzPct val="90000"/>
              <a:buBlip>
                <a:blip r:embed="rId2"/>
              </a:buBlip>
            </a:pPr>
            <a:r>
              <a:rPr lang="en-US" u="sng" smtClean="0">
                <a:solidFill>
                  <a:srgbClr val="FF0000"/>
                </a:solidFill>
                <a:latin typeface="Constantia" pitchFamily="18" charset="0"/>
                <a:cs typeface="Times New Roman" pitchFamily="18" charset="0"/>
              </a:rPr>
              <a:t>Một số khái niệm </a:t>
            </a:r>
          </a:p>
          <a:p>
            <a:endParaRPr lang="en-US" sz="1600"/>
          </a:p>
        </p:txBody>
      </p:sp>
      <p:sp>
        <p:nvSpPr>
          <p:cNvPr id="9" name="Rectangle 8"/>
          <p:cNvSpPr/>
          <p:nvPr/>
        </p:nvSpPr>
        <p:spPr>
          <a:xfrm>
            <a:off x="304800" y="304800"/>
            <a:ext cx="8382000" cy="584775"/>
          </a:xfrm>
          <a:prstGeom prst="rect">
            <a:avLst/>
          </a:prstGeom>
        </p:spPr>
        <p:txBody>
          <a:bodyPr wrap="square">
            <a:spAutoFit/>
          </a:bodyPr>
          <a:lstStyle/>
          <a:p>
            <a:pPr algn="ctr"/>
            <a:r>
              <a:rPr lang="en-US" sz="3200" b="1" smtClean="0">
                <a:solidFill>
                  <a:schemeClr val="accent1">
                    <a:lumMod val="75000"/>
                  </a:schemeClr>
                </a:solidFill>
                <a:latin typeface="Constantia" pitchFamily="18" charset="0"/>
                <a:cs typeface="Times New Roman" pitchFamily="18" charset="0"/>
              </a:rPr>
              <a:t>3.1. Định nghĩa và phân loại</a:t>
            </a:r>
            <a:endParaRPr lang="vi-VN" sz="3200">
              <a:latin typeface="Constantia" pitchFamily="18" charset="0"/>
            </a:endParaRPr>
          </a:p>
        </p:txBody>
      </p:sp>
      <p:grpSp>
        <p:nvGrpSpPr>
          <p:cNvPr id="34" name="Group 33"/>
          <p:cNvGrpSpPr/>
          <p:nvPr/>
        </p:nvGrpSpPr>
        <p:grpSpPr>
          <a:xfrm>
            <a:off x="3295650" y="9607550"/>
            <a:ext cx="1549400" cy="388938"/>
            <a:chOff x="0" y="0"/>
            <a:chExt cx="1549654" cy="388014"/>
          </a:xfrm>
        </p:grpSpPr>
        <p:sp>
          <p:nvSpPr>
            <p:cNvPr id="35" name="Right Brace 34"/>
            <p:cNvSpPr/>
            <p:nvPr/>
          </p:nvSpPr>
          <p:spPr>
            <a:xfrm>
              <a:off x="0" y="0"/>
              <a:ext cx="82296" cy="388014"/>
            </a:xfrm>
            <a:prstGeom prst="rightBrace">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6" name="Text Box 14457"/>
            <p:cNvSpPr txBox="1"/>
            <p:nvPr/>
          </p:nvSpPr>
          <p:spPr>
            <a:xfrm>
              <a:off x="77724" y="73152"/>
              <a:ext cx="1471930" cy="26797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vi-VN" sz="1200">
                  <a:effectLst/>
                  <a:latin typeface="Times New Roman"/>
                  <a:ea typeface="Times New Roman"/>
                </a:rPr>
                <a:t>→</a:t>
              </a:r>
              <a:r>
                <a:rPr lang="en-US" sz="1200">
                  <a:effectLst/>
                  <a:latin typeface="Times New Roman"/>
                  <a:ea typeface="Times New Roman"/>
                </a:rPr>
                <a:t>giá trị hiệu dụng</a:t>
              </a:r>
            </a:p>
          </p:txBody>
        </p:sp>
      </p:grpSp>
      <p:grpSp>
        <p:nvGrpSpPr>
          <p:cNvPr id="61" name="Group 60"/>
          <p:cNvGrpSpPr/>
          <p:nvPr/>
        </p:nvGrpSpPr>
        <p:grpSpPr>
          <a:xfrm>
            <a:off x="3295650" y="9607550"/>
            <a:ext cx="1549400" cy="388938"/>
            <a:chOff x="0" y="0"/>
            <a:chExt cx="1549654" cy="388014"/>
          </a:xfrm>
        </p:grpSpPr>
        <p:sp>
          <p:nvSpPr>
            <p:cNvPr id="62" name="Right Brace 61"/>
            <p:cNvSpPr/>
            <p:nvPr/>
          </p:nvSpPr>
          <p:spPr>
            <a:xfrm>
              <a:off x="0" y="0"/>
              <a:ext cx="82296" cy="388014"/>
            </a:xfrm>
            <a:prstGeom prst="rightBrace">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3" name="Text Box 14457"/>
            <p:cNvSpPr txBox="1"/>
            <p:nvPr/>
          </p:nvSpPr>
          <p:spPr>
            <a:xfrm>
              <a:off x="77724" y="73152"/>
              <a:ext cx="1471930" cy="26797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vi-VN" sz="1200">
                  <a:effectLst/>
                  <a:latin typeface="Times New Roman"/>
                  <a:ea typeface="Times New Roman"/>
                </a:rPr>
                <a:t>→</a:t>
              </a:r>
              <a:r>
                <a:rPr lang="en-US" sz="1200">
                  <a:effectLst/>
                  <a:latin typeface="Times New Roman"/>
                  <a:ea typeface="Times New Roman"/>
                </a:rPr>
                <a:t>giá trị hiệu dụng</a:t>
              </a:r>
            </a:p>
          </p:txBody>
        </p:sp>
      </p:grpSp>
      <p:grpSp>
        <p:nvGrpSpPr>
          <p:cNvPr id="89" name="Group 88"/>
          <p:cNvGrpSpPr/>
          <p:nvPr/>
        </p:nvGrpSpPr>
        <p:grpSpPr>
          <a:xfrm>
            <a:off x="3295650" y="9607550"/>
            <a:ext cx="1549400" cy="388938"/>
            <a:chOff x="0" y="0"/>
            <a:chExt cx="1549654" cy="388014"/>
          </a:xfrm>
        </p:grpSpPr>
        <p:sp>
          <p:nvSpPr>
            <p:cNvPr id="90" name="Right Brace 89"/>
            <p:cNvSpPr/>
            <p:nvPr/>
          </p:nvSpPr>
          <p:spPr>
            <a:xfrm>
              <a:off x="0" y="0"/>
              <a:ext cx="82296" cy="388014"/>
            </a:xfrm>
            <a:prstGeom prst="rightBrace">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1" name="Text Box 14457"/>
            <p:cNvSpPr txBox="1"/>
            <p:nvPr/>
          </p:nvSpPr>
          <p:spPr>
            <a:xfrm>
              <a:off x="77724" y="73152"/>
              <a:ext cx="1471930" cy="26797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vi-VN" sz="1200">
                  <a:effectLst/>
                  <a:latin typeface="Times New Roman"/>
                  <a:ea typeface="Times New Roman"/>
                </a:rPr>
                <a:t>→</a:t>
              </a:r>
              <a:r>
                <a:rPr lang="en-US" sz="1200">
                  <a:effectLst/>
                  <a:latin typeface="Times New Roman"/>
                  <a:ea typeface="Times New Roman"/>
                </a:rPr>
                <a:t>giá trị hiệu dụng</a:t>
              </a:r>
            </a:p>
          </p:txBody>
        </p:sp>
      </p:grpSp>
      <p:grpSp>
        <p:nvGrpSpPr>
          <p:cNvPr id="117" name="Group 116"/>
          <p:cNvGrpSpPr/>
          <p:nvPr/>
        </p:nvGrpSpPr>
        <p:grpSpPr>
          <a:xfrm>
            <a:off x="3295650" y="9607550"/>
            <a:ext cx="1549400" cy="388938"/>
            <a:chOff x="0" y="0"/>
            <a:chExt cx="1549654" cy="388014"/>
          </a:xfrm>
        </p:grpSpPr>
        <p:sp>
          <p:nvSpPr>
            <p:cNvPr id="118" name="Right Brace 117"/>
            <p:cNvSpPr/>
            <p:nvPr/>
          </p:nvSpPr>
          <p:spPr>
            <a:xfrm>
              <a:off x="0" y="0"/>
              <a:ext cx="82296" cy="388014"/>
            </a:xfrm>
            <a:prstGeom prst="rightBrace">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9" name="Text Box 14457"/>
            <p:cNvSpPr txBox="1"/>
            <p:nvPr/>
          </p:nvSpPr>
          <p:spPr>
            <a:xfrm>
              <a:off x="77724" y="73152"/>
              <a:ext cx="1471930" cy="26797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vi-VN" sz="1200">
                  <a:effectLst/>
                  <a:latin typeface="Times New Roman"/>
                  <a:ea typeface="Times New Roman"/>
                </a:rPr>
                <a:t>→</a:t>
              </a:r>
              <a:r>
                <a:rPr lang="en-US" sz="1200">
                  <a:effectLst/>
                  <a:latin typeface="Times New Roman"/>
                  <a:ea typeface="Times New Roman"/>
                </a:rPr>
                <a:t>giá trị hiệu dụng</a:t>
              </a:r>
            </a:p>
          </p:txBody>
        </p:sp>
      </p:grpSp>
      <p:grpSp>
        <p:nvGrpSpPr>
          <p:cNvPr id="145" name="Group 144"/>
          <p:cNvGrpSpPr/>
          <p:nvPr/>
        </p:nvGrpSpPr>
        <p:grpSpPr>
          <a:xfrm>
            <a:off x="3295650" y="9607550"/>
            <a:ext cx="1549400" cy="388938"/>
            <a:chOff x="0" y="0"/>
            <a:chExt cx="1549654" cy="388014"/>
          </a:xfrm>
        </p:grpSpPr>
        <p:sp>
          <p:nvSpPr>
            <p:cNvPr id="146" name="Right Brace 145"/>
            <p:cNvSpPr/>
            <p:nvPr/>
          </p:nvSpPr>
          <p:spPr>
            <a:xfrm>
              <a:off x="0" y="0"/>
              <a:ext cx="82296" cy="388014"/>
            </a:xfrm>
            <a:prstGeom prst="rightBrace">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7" name="Text Box 14457"/>
            <p:cNvSpPr txBox="1"/>
            <p:nvPr/>
          </p:nvSpPr>
          <p:spPr>
            <a:xfrm>
              <a:off x="77724" y="73152"/>
              <a:ext cx="1471930" cy="26797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vi-VN" sz="1200">
                  <a:effectLst/>
                  <a:latin typeface="Times New Roman"/>
                  <a:ea typeface="Times New Roman"/>
                </a:rPr>
                <a:t>→</a:t>
              </a:r>
              <a:r>
                <a:rPr lang="en-US" sz="1200">
                  <a:effectLst/>
                  <a:latin typeface="Times New Roman"/>
                  <a:ea typeface="Times New Roman"/>
                </a:rPr>
                <a:t>giá trị hiệu dụng</a:t>
              </a:r>
            </a:p>
          </p:txBody>
        </p:sp>
      </p:grpSp>
      <mc:AlternateContent xmlns:mc="http://schemas.openxmlformats.org/markup-compatibility/2006" xmlns:a14="http://schemas.microsoft.com/office/drawing/2010/main">
        <mc:Choice Requires="a14">
          <p:graphicFrame>
            <p:nvGraphicFramePr>
              <p:cNvPr id="35905" name="Table 35904"/>
              <p:cNvGraphicFramePr>
                <a:graphicFrameLocks noGrp="1"/>
              </p:cNvGraphicFramePr>
              <p:nvPr>
                <p:extLst>
                  <p:ext uri="{D42A27DB-BD31-4B8C-83A1-F6EECF244321}">
                    <p14:modId xmlns:p14="http://schemas.microsoft.com/office/powerpoint/2010/main" val="4280177647"/>
                  </p:ext>
                </p:extLst>
              </p:nvPr>
            </p:nvGraphicFramePr>
            <p:xfrm>
              <a:off x="778336" y="1526554"/>
              <a:ext cx="8001001" cy="4645646"/>
            </p:xfrm>
            <a:graphic>
              <a:graphicData uri="http://schemas.openxmlformats.org/drawingml/2006/table">
                <a:tbl>
                  <a:tblPr firstRow="1" bandRow="1">
                    <a:tableStyleId>{5C22544A-7EE6-4342-B048-85BDC9FD1C3A}</a:tableStyleId>
                  </a:tblPr>
                  <a:tblGrid>
                    <a:gridCol w="4211053"/>
                    <a:gridCol w="3789948"/>
                  </a:tblGrid>
                  <a:tr h="4645646">
                    <a:tc>
                      <a:txBody>
                        <a:bodyPr/>
                        <a:lstStyle/>
                        <a:p>
                          <a:pPr marL="285750" lvl="0" indent="-285750">
                            <a:lnSpc>
                              <a:spcPct val="120000"/>
                            </a:lnSpc>
                            <a:buFont typeface="Arial" pitchFamily="34" charset="0"/>
                            <a:buChar char="•"/>
                          </a:pPr>
                          <a:r>
                            <a:rPr kumimoji="0" lang="en-AU" sz="1800" b="0" kern="1200" smtClean="0">
                              <a:solidFill>
                                <a:schemeClr val="tx1"/>
                              </a:solidFill>
                              <a:effectLst/>
                              <a:latin typeface="Constantia" pitchFamily="18" charset="0"/>
                              <a:ea typeface="+mn-ea"/>
                              <a:cs typeface="+mn-cs"/>
                            </a:rPr>
                            <a:t>Điện áp ra: </a:t>
                          </a:r>
                          <a14:m>
                            <m:oMath xmlns:m="http://schemas.openxmlformats.org/officeDocument/2006/math">
                              <m:sSub>
                                <m:sSubPr>
                                  <m:ctrlPr>
                                    <a:rPr kumimoji="0" lang="en-US" sz="1800" b="0" i="1" kern="1200">
                                      <a:solidFill>
                                        <a:schemeClr val="tx1"/>
                                      </a:solidFill>
                                      <a:effectLst/>
                                      <a:latin typeface="Cambria Math"/>
                                      <a:ea typeface="+mn-ea"/>
                                      <a:cs typeface="+mn-cs"/>
                                    </a:rPr>
                                  </m:ctrlPr>
                                </m:sSubPr>
                                <m:e>
                                  <m:r>
                                    <a:rPr kumimoji="0" lang="en-AU" sz="1800" b="0" i="1" kern="1200">
                                      <a:solidFill>
                                        <a:schemeClr val="tx1"/>
                                      </a:solidFill>
                                      <a:effectLst/>
                                      <a:latin typeface="Cambria Math"/>
                                      <a:ea typeface="+mn-ea"/>
                                      <a:cs typeface="+mn-cs"/>
                                    </a:rPr>
                                    <m:t>𝑢</m:t>
                                  </m:r>
                                </m:e>
                                <m:sub>
                                  <m:r>
                                    <a:rPr kumimoji="0" lang="en-AU" sz="1800" b="0" i="1" kern="1200">
                                      <a:solidFill>
                                        <a:schemeClr val="tx1"/>
                                      </a:solidFill>
                                      <a:effectLst/>
                                      <a:latin typeface="Cambria Math"/>
                                      <a:ea typeface="+mn-ea"/>
                                      <a:cs typeface="+mn-cs"/>
                                    </a:rPr>
                                    <m:t>𝐶𝐸</m:t>
                                  </m:r>
                                </m:sub>
                              </m:sSub>
                              <m:r>
                                <a:rPr kumimoji="0" lang="en-AU" sz="1800" b="0" i="1" kern="1200">
                                  <a:solidFill>
                                    <a:schemeClr val="tx1"/>
                                  </a:solidFill>
                                  <a:effectLst/>
                                  <a:latin typeface="Cambria Math"/>
                                  <a:ea typeface="+mn-ea"/>
                                  <a:cs typeface="+mn-cs"/>
                                </a:rPr>
                                <m:t>=</m:t>
                              </m:r>
                              <m:sSub>
                                <m:sSubPr>
                                  <m:ctrlPr>
                                    <a:rPr kumimoji="0" lang="en-US" sz="1800" b="0" i="1" kern="1200">
                                      <a:solidFill>
                                        <a:schemeClr val="tx1"/>
                                      </a:solidFill>
                                      <a:effectLst/>
                                      <a:latin typeface="Cambria Math"/>
                                      <a:ea typeface="+mn-ea"/>
                                      <a:cs typeface="+mn-cs"/>
                                    </a:rPr>
                                  </m:ctrlPr>
                                </m:sSubPr>
                                <m:e>
                                  <m:r>
                                    <a:rPr kumimoji="0" lang="en-AU" sz="1800" b="0" i="1" kern="1200">
                                      <a:solidFill>
                                        <a:schemeClr val="tx1"/>
                                      </a:solidFill>
                                      <a:effectLst/>
                                      <a:latin typeface="Cambria Math"/>
                                      <a:ea typeface="+mn-ea"/>
                                      <a:cs typeface="+mn-cs"/>
                                    </a:rPr>
                                    <m:t>𝑈</m:t>
                                  </m:r>
                                </m:e>
                                <m:sub>
                                  <m:r>
                                    <a:rPr kumimoji="0" lang="en-AU" sz="1800" b="0" i="1" kern="1200">
                                      <a:solidFill>
                                        <a:schemeClr val="tx1"/>
                                      </a:solidFill>
                                      <a:effectLst/>
                                      <a:latin typeface="Cambria Math"/>
                                      <a:ea typeface="+mn-ea"/>
                                      <a:cs typeface="+mn-cs"/>
                                    </a:rPr>
                                    <m:t>𝐶𝐸𝑄</m:t>
                                  </m:r>
                                </m:sub>
                              </m:sSub>
                              <m:r>
                                <a:rPr kumimoji="0" lang="en-AU" sz="1800" b="0" i="1" kern="1200">
                                  <a:solidFill>
                                    <a:schemeClr val="tx1"/>
                                  </a:solidFill>
                                  <a:effectLst/>
                                  <a:latin typeface="Cambria Math"/>
                                  <a:ea typeface="+mn-ea"/>
                                  <a:cs typeface="+mn-cs"/>
                                </a:rPr>
                                <m:t>+</m:t>
                              </m:r>
                              <m:sSub>
                                <m:sSubPr>
                                  <m:ctrlPr>
                                    <a:rPr kumimoji="0" lang="en-US" sz="1800" b="0" i="1" kern="1200">
                                      <a:solidFill>
                                        <a:schemeClr val="tx1"/>
                                      </a:solidFill>
                                      <a:effectLst/>
                                      <a:latin typeface="Cambria Math"/>
                                      <a:ea typeface="+mn-ea"/>
                                      <a:cs typeface="+mn-cs"/>
                                    </a:rPr>
                                  </m:ctrlPr>
                                </m:sSubPr>
                                <m:e>
                                  <m:r>
                                    <a:rPr kumimoji="0" lang="en-AU" sz="1800" b="0" i="1" kern="1200">
                                      <a:solidFill>
                                        <a:schemeClr val="tx1"/>
                                      </a:solidFill>
                                      <a:effectLst/>
                                      <a:latin typeface="Cambria Math"/>
                                      <a:ea typeface="+mn-ea"/>
                                      <a:cs typeface="+mn-cs"/>
                                    </a:rPr>
                                    <m:t>𝑢</m:t>
                                  </m:r>
                                </m:e>
                                <m:sub>
                                  <m:r>
                                    <a:rPr kumimoji="0" lang="en-AU" sz="1800" b="0" i="1" kern="1200">
                                      <a:solidFill>
                                        <a:schemeClr val="tx1"/>
                                      </a:solidFill>
                                      <a:effectLst/>
                                      <a:latin typeface="Cambria Math"/>
                                      <a:ea typeface="+mn-ea"/>
                                      <a:cs typeface="+mn-cs"/>
                                    </a:rPr>
                                    <m:t>𝑐𝑒</m:t>
                                  </m:r>
                                </m:sub>
                              </m:sSub>
                            </m:oMath>
                          </a14:m>
                          <a:endParaRPr kumimoji="0" lang="en-US" sz="1800" b="0" kern="1200">
                            <a:solidFill>
                              <a:schemeClr val="tx1"/>
                            </a:solidFill>
                            <a:effectLst/>
                            <a:latin typeface="Constantia" pitchFamily="18" charset="0"/>
                            <a:ea typeface="+mn-ea"/>
                            <a:cs typeface="+mn-cs"/>
                          </a:endParaRPr>
                        </a:p>
                        <a:p>
                          <a:pPr>
                            <a:lnSpc>
                              <a:spcPct val="120000"/>
                            </a:lnSpc>
                          </a:pPr>
                          <a14:m>
                            <m:oMathPara xmlns:m="http://schemas.openxmlformats.org/officeDocument/2006/math">
                              <m:oMathParaPr>
                                <m:jc m:val="centerGroup"/>
                              </m:oMathParaPr>
                              <m:oMath xmlns:m="http://schemas.openxmlformats.org/officeDocument/2006/math">
                                <m:sSub>
                                  <m:sSubPr>
                                    <m:ctrlPr>
                                      <a:rPr kumimoji="0" lang="en-US" sz="1800" b="0" i="1" kern="1200">
                                        <a:solidFill>
                                          <a:schemeClr val="tx1"/>
                                        </a:solidFill>
                                        <a:effectLst/>
                                        <a:latin typeface="Cambria Math"/>
                                        <a:ea typeface="+mn-ea"/>
                                        <a:cs typeface="+mn-cs"/>
                                      </a:rPr>
                                    </m:ctrlPr>
                                  </m:sSubPr>
                                  <m:e>
                                    <m:r>
                                      <a:rPr kumimoji="0" lang="en-AU" sz="1800" b="0" i="1" kern="1200">
                                        <a:solidFill>
                                          <a:schemeClr val="tx1"/>
                                        </a:solidFill>
                                        <a:effectLst/>
                                        <a:latin typeface="Cambria Math"/>
                                        <a:ea typeface="+mn-ea"/>
                                        <a:cs typeface="+mn-cs"/>
                                      </a:rPr>
                                      <m:t>𝑢</m:t>
                                    </m:r>
                                  </m:e>
                                  <m:sub>
                                    <m:r>
                                      <a:rPr kumimoji="0" lang="en-AU" sz="1800" b="0" i="1" kern="1200">
                                        <a:solidFill>
                                          <a:schemeClr val="tx1"/>
                                        </a:solidFill>
                                        <a:effectLst/>
                                        <a:latin typeface="Cambria Math"/>
                                        <a:ea typeface="+mn-ea"/>
                                        <a:cs typeface="+mn-cs"/>
                                      </a:rPr>
                                      <m:t>𝑐𝑒</m:t>
                                    </m:r>
                                  </m:sub>
                                </m:sSub>
                                <m:r>
                                  <a:rPr kumimoji="0" lang="en-AU" sz="1800" b="0" i="1" kern="1200">
                                    <a:solidFill>
                                      <a:schemeClr val="tx1"/>
                                    </a:solidFill>
                                    <a:effectLst/>
                                    <a:latin typeface="Cambria Math"/>
                                    <a:ea typeface="+mn-ea"/>
                                    <a:cs typeface="+mn-cs"/>
                                  </a:rPr>
                                  <m:t>=</m:t>
                                </m:r>
                                <m:sSub>
                                  <m:sSubPr>
                                    <m:ctrlPr>
                                      <a:rPr kumimoji="0" lang="en-US" sz="1800" b="0" i="1" kern="1200">
                                        <a:solidFill>
                                          <a:schemeClr val="tx1"/>
                                        </a:solidFill>
                                        <a:effectLst/>
                                        <a:latin typeface="Cambria Math"/>
                                        <a:ea typeface="+mn-ea"/>
                                        <a:cs typeface="+mn-cs"/>
                                      </a:rPr>
                                    </m:ctrlPr>
                                  </m:sSubPr>
                                  <m:e>
                                    <m:r>
                                      <a:rPr kumimoji="0" lang="en-AU" sz="1800" b="0" i="1" kern="1200">
                                        <a:solidFill>
                                          <a:schemeClr val="tx1"/>
                                        </a:solidFill>
                                        <a:effectLst/>
                                        <a:latin typeface="Cambria Math"/>
                                        <a:ea typeface="+mn-ea"/>
                                        <a:cs typeface="+mn-cs"/>
                                      </a:rPr>
                                      <m:t>𝑈</m:t>
                                    </m:r>
                                  </m:e>
                                  <m:sub>
                                    <m:r>
                                      <a:rPr kumimoji="0" lang="en-AU" sz="1800" b="0" i="1" kern="1200">
                                        <a:solidFill>
                                          <a:schemeClr val="tx1"/>
                                        </a:solidFill>
                                        <a:effectLst/>
                                        <a:latin typeface="Cambria Math"/>
                                        <a:ea typeface="+mn-ea"/>
                                        <a:cs typeface="+mn-cs"/>
                                      </a:rPr>
                                      <m:t>𝐶𝐸</m:t>
                                    </m:r>
                                    <m:r>
                                      <a:rPr kumimoji="0" lang="en-AU" sz="1800" b="0" i="1" kern="1200">
                                        <a:solidFill>
                                          <a:schemeClr val="tx1"/>
                                        </a:solidFill>
                                        <a:effectLst/>
                                        <a:latin typeface="Cambria Math"/>
                                        <a:ea typeface="+mn-ea"/>
                                        <a:cs typeface="+mn-cs"/>
                                      </a:rPr>
                                      <m:t>(</m:t>
                                    </m:r>
                                    <m:r>
                                      <a:rPr kumimoji="0" lang="en-AU" sz="1800" b="0" i="1" kern="1200">
                                        <a:solidFill>
                                          <a:schemeClr val="tx1"/>
                                        </a:solidFill>
                                        <a:effectLst/>
                                        <a:latin typeface="Cambria Math"/>
                                        <a:ea typeface="+mn-ea"/>
                                        <a:cs typeface="+mn-cs"/>
                                      </a:rPr>
                                      <m:t>𝑝</m:t>
                                    </m:r>
                                    <m:r>
                                      <a:rPr kumimoji="0" lang="en-AU" sz="1800" b="0" i="1" kern="1200">
                                        <a:solidFill>
                                          <a:schemeClr val="tx1"/>
                                        </a:solidFill>
                                        <a:effectLst/>
                                        <a:latin typeface="Cambria Math"/>
                                        <a:ea typeface="+mn-ea"/>
                                        <a:cs typeface="+mn-cs"/>
                                      </a:rPr>
                                      <m:t>)</m:t>
                                    </m:r>
                                  </m:sub>
                                </m:sSub>
                                <m:r>
                                  <a:rPr kumimoji="0" lang="en-AU" sz="1800" b="0" i="1" kern="1200">
                                    <a:solidFill>
                                      <a:schemeClr val="tx1"/>
                                    </a:solidFill>
                                    <a:effectLst/>
                                    <a:latin typeface="Cambria Math"/>
                                    <a:ea typeface="+mn-ea"/>
                                    <a:cs typeface="+mn-cs"/>
                                  </a:rPr>
                                  <m:t>𝑠𝑖𝑛</m:t>
                                </m:r>
                                <m:r>
                                  <a:rPr kumimoji="0" lang="en-AU" sz="1800" b="0" i="1" kern="1200">
                                    <a:solidFill>
                                      <a:schemeClr val="tx1"/>
                                    </a:solidFill>
                                    <a:effectLst/>
                                    <a:latin typeface="Cambria Math"/>
                                    <a:ea typeface="+mn-ea"/>
                                    <a:cs typeface="+mn-cs"/>
                                  </a:rPr>
                                  <m:t>𝜔</m:t>
                                </m:r>
                                <m:r>
                                  <a:rPr kumimoji="0" lang="en-AU" sz="1800" b="0" i="1" kern="1200">
                                    <a:solidFill>
                                      <a:schemeClr val="tx1"/>
                                    </a:solidFill>
                                    <a:effectLst/>
                                    <a:latin typeface="Cambria Math"/>
                                    <a:ea typeface="+mn-ea"/>
                                    <a:cs typeface="+mn-cs"/>
                                  </a:rPr>
                                  <m:t>𝑡</m:t>
                                </m:r>
                                <m:r>
                                  <a:rPr kumimoji="0" lang="en-AU" sz="1800" b="0" i="1" kern="1200">
                                    <a:solidFill>
                                      <a:schemeClr val="tx1"/>
                                    </a:solidFill>
                                    <a:effectLst/>
                                    <a:latin typeface="Cambria Math"/>
                                    <a:ea typeface="+mn-ea"/>
                                    <a:cs typeface="+mn-cs"/>
                                  </a:rPr>
                                  <m:t>=</m:t>
                                </m:r>
                                <m:f>
                                  <m:fPr>
                                    <m:ctrlPr>
                                      <a:rPr kumimoji="0" lang="en-US" sz="1800" b="0" i="1" kern="1200">
                                        <a:solidFill>
                                          <a:schemeClr val="tx1"/>
                                        </a:solidFill>
                                        <a:effectLst/>
                                        <a:latin typeface="Cambria Math"/>
                                        <a:ea typeface="+mn-ea"/>
                                        <a:cs typeface="+mn-cs"/>
                                      </a:rPr>
                                    </m:ctrlPr>
                                  </m:fPr>
                                  <m:num>
                                    <m:r>
                                      <a:rPr kumimoji="0" lang="en-AU" sz="1800" b="0" i="1" kern="1200">
                                        <a:solidFill>
                                          <a:schemeClr val="tx1"/>
                                        </a:solidFill>
                                        <a:effectLst/>
                                        <a:latin typeface="Cambria Math"/>
                                        <a:ea typeface="+mn-ea"/>
                                        <a:cs typeface="+mn-cs"/>
                                      </a:rPr>
                                      <m:t>1</m:t>
                                    </m:r>
                                  </m:num>
                                  <m:den>
                                    <m:r>
                                      <a:rPr kumimoji="0" lang="en-AU" sz="1800" b="0" i="1" kern="1200">
                                        <a:solidFill>
                                          <a:schemeClr val="tx1"/>
                                        </a:solidFill>
                                        <a:effectLst/>
                                        <a:latin typeface="Cambria Math"/>
                                        <a:ea typeface="+mn-ea"/>
                                        <a:cs typeface="+mn-cs"/>
                                      </a:rPr>
                                      <m:t>2</m:t>
                                    </m:r>
                                  </m:den>
                                </m:f>
                                <m:sSub>
                                  <m:sSubPr>
                                    <m:ctrlPr>
                                      <a:rPr kumimoji="0" lang="en-US" sz="1800" b="0" i="1" kern="1200">
                                        <a:solidFill>
                                          <a:schemeClr val="tx1"/>
                                        </a:solidFill>
                                        <a:effectLst/>
                                        <a:latin typeface="Cambria Math"/>
                                        <a:ea typeface="+mn-ea"/>
                                        <a:cs typeface="+mn-cs"/>
                                      </a:rPr>
                                    </m:ctrlPr>
                                  </m:sSubPr>
                                  <m:e>
                                    <m:r>
                                      <a:rPr kumimoji="0" lang="en-AU" sz="1800" b="0" i="1" kern="1200">
                                        <a:solidFill>
                                          <a:schemeClr val="tx1"/>
                                        </a:solidFill>
                                        <a:effectLst/>
                                        <a:latin typeface="Cambria Math"/>
                                        <a:ea typeface="+mn-ea"/>
                                        <a:cs typeface="+mn-cs"/>
                                      </a:rPr>
                                      <m:t>𝑈</m:t>
                                    </m:r>
                                  </m:e>
                                  <m:sub>
                                    <m:r>
                                      <a:rPr kumimoji="0" lang="en-AU" sz="1800" b="0" i="1" kern="1200">
                                        <a:solidFill>
                                          <a:schemeClr val="tx1"/>
                                        </a:solidFill>
                                        <a:effectLst/>
                                        <a:latin typeface="Cambria Math"/>
                                        <a:ea typeface="+mn-ea"/>
                                        <a:cs typeface="+mn-cs"/>
                                      </a:rPr>
                                      <m:t>𝐶𝐸</m:t>
                                    </m:r>
                                    <m:r>
                                      <a:rPr kumimoji="0" lang="en-AU" sz="1800" b="0" i="1" kern="1200">
                                        <a:solidFill>
                                          <a:schemeClr val="tx1"/>
                                        </a:solidFill>
                                        <a:effectLst/>
                                        <a:latin typeface="Cambria Math"/>
                                        <a:ea typeface="+mn-ea"/>
                                        <a:cs typeface="+mn-cs"/>
                                      </a:rPr>
                                      <m:t>(</m:t>
                                    </m:r>
                                    <m:r>
                                      <a:rPr kumimoji="0" lang="en-AU" sz="1800" b="0" i="1" kern="1200">
                                        <a:solidFill>
                                          <a:schemeClr val="tx1"/>
                                        </a:solidFill>
                                        <a:effectLst/>
                                        <a:latin typeface="Cambria Math"/>
                                        <a:ea typeface="+mn-ea"/>
                                        <a:cs typeface="+mn-cs"/>
                                      </a:rPr>
                                      <m:t>𝑝</m:t>
                                    </m:r>
                                    <m:r>
                                      <a:rPr kumimoji="0" lang="en-AU" sz="1800" b="0" i="1" kern="1200">
                                        <a:solidFill>
                                          <a:schemeClr val="tx1"/>
                                        </a:solidFill>
                                        <a:effectLst/>
                                        <a:latin typeface="Cambria Math"/>
                                        <a:ea typeface="+mn-ea"/>
                                        <a:cs typeface="+mn-cs"/>
                                      </a:rPr>
                                      <m:t>−</m:t>
                                    </m:r>
                                    <m:r>
                                      <a:rPr kumimoji="0" lang="en-AU" sz="1800" b="0" i="1" kern="1200">
                                        <a:solidFill>
                                          <a:schemeClr val="tx1"/>
                                        </a:solidFill>
                                        <a:effectLst/>
                                        <a:latin typeface="Cambria Math"/>
                                        <a:ea typeface="+mn-ea"/>
                                        <a:cs typeface="+mn-cs"/>
                                      </a:rPr>
                                      <m:t>𝑝</m:t>
                                    </m:r>
                                    <m:r>
                                      <a:rPr kumimoji="0" lang="en-AU" sz="1800" b="0" i="1" kern="1200">
                                        <a:solidFill>
                                          <a:schemeClr val="tx1"/>
                                        </a:solidFill>
                                        <a:effectLst/>
                                        <a:latin typeface="Cambria Math"/>
                                        <a:ea typeface="+mn-ea"/>
                                        <a:cs typeface="+mn-cs"/>
                                      </a:rPr>
                                      <m:t>)</m:t>
                                    </m:r>
                                  </m:sub>
                                </m:sSub>
                                <m:r>
                                  <a:rPr kumimoji="0" lang="en-AU" sz="1800" b="0" i="1" kern="1200">
                                    <a:solidFill>
                                      <a:schemeClr val="tx1"/>
                                    </a:solidFill>
                                    <a:effectLst/>
                                    <a:latin typeface="Cambria Math"/>
                                    <a:ea typeface="+mn-ea"/>
                                    <a:cs typeface="+mn-cs"/>
                                  </a:rPr>
                                  <m:t>𝑠𝑖𝑛</m:t>
                                </m:r>
                                <m:r>
                                  <a:rPr kumimoji="0" lang="en-AU" sz="1800" b="0" i="1" kern="1200">
                                    <a:solidFill>
                                      <a:schemeClr val="tx1"/>
                                    </a:solidFill>
                                    <a:effectLst/>
                                    <a:latin typeface="Cambria Math"/>
                                    <a:ea typeface="+mn-ea"/>
                                    <a:cs typeface="+mn-cs"/>
                                  </a:rPr>
                                  <m:t>𝜔</m:t>
                                </m:r>
                                <m:r>
                                  <a:rPr kumimoji="0" lang="en-AU" sz="1800" b="0" i="1" kern="1200">
                                    <a:solidFill>
                                      <a:schemeClr val="tx1"/>
                                    </a:solidFill>
                                    <a:effectLst/>
                                    <a:latin typeface="Cambria Math"/>
                                    <a:ea typeface="+mn-ea"/>
                                    <a:cs typeface="+mn-cs"/>
                                  </a:rPr>
                                  <m:t>𝑡</m:t>
                                </m:r>
                              </m:oMath>
                            </m:oMathPara>
                          </a14:m>
                          <a:endParaRPr kumimoji="0" lang="en-US" sz="1800" b="0" kern="1200">
                            <a:solidFill>
                              <a:schemeClr val="tx1"/>
                            </a:solidFill>
                            <a:effectLst/>
                            <a:latin typeface="Constantia" pitchFamily="18" charset="0"/>
                            <a:ea typeface="+mn-ea"/>
                            <a:cs typeface="+mn-cs"/>
                          </a:endParaRPr>
                        </a:p>
                        <a:p>
                          <a:pPr marL="285750" lvl="0" indent="-285750">
                            <a:lnSpc>
                              <a:spcPct val="120000"/>
                            </a:lnSpc>
                            <a:buFont typeface="Arial" pitchFamily="34" charset="0"/>
                            <a:buChar char="•"/>
                          </a:pPr>
                          <a:r>
                            <a:rPr kumimoji="0" lang="en-AU" sz="1800" b="0" kern="1200">
                              <a:solidFill>
                                <a:schemeClr val="tx1"/>
                              </a:solidFill>
                              <a:effectLst/>
                              <a:latin typeface="Constantia" pitchFamily="18" charset="0"/>
                              <a:ea typeface="+mn-ea"/>
                              <a:cs typeface="+mn-cs"/>
                            </a:rPr>
                            <a:t>Dòng đầu ra: </a:t>
                          </a:r>
                          <a14:m>
                            <m:oMath xmlns:m="http://schemas.openxmlformats.org/officeDocument/2006/math">
                              <m:sSub>
                                <m:sSubPr>
                                  <m:ctrlPr>
                                    <a:rPr kumimoji="0" lang="en-US" sz="1800" b="0" i="1" kern="1200">
                                      <a:solidFill>
                                        <a:schemeClr val="tx1"/>
                                      </a:solidFill>
                                      <a:effectLst/>
                                      <a:latin typeface="Cambria Math"/>
                                      <a:ea typeface="+mn-ea"/>
                                      <a:cs typeface="+mn-cs"/>
                                    </a:rPr>
                                  </m:ctrlPr>
                                </m:sSubPr>
                                <m:e>
                                  <m:r>
                                    <a:rPr kumimoji="0" lang="en-AU" sz="1800" b="0" i="1" kern="1200">
                                      <a:solidFill>
                                        <a:schemeClr val="tx1"/>
                                      </a:solidFill>
                                      <a:effectLst/>
                                      <a:latin typeface="Cambria Math"/>
                                      <a:ea typeface="+mn-ea"/>
                                      <a:cs typeface="+mn-cs"/>
                                    </a:rPr>
                                    <m:t>𝑖</m:t>
                                  </m:r>
                                </m:e>
                                <m:sub>
                                  <m:r>
                                    <a:rPr kumimoji="0" lang="en-AU" sz="1800" b="0" i="1" kern="1200">
                                      <a:solidFill>
                                        <a:schemeClr val="tx1"/>
                                      </a:solidFill>
                                      <a:effectLst/>
                                      <a:latin typeface="Cambria Math"/>
                                      <a:ea typeface="+mn-ea"/>
                                      <a:cs typeface="+mn-cs"/>
                                    </a:rPr>
                                    <m:t>𝐶</m:t>
                                  </m:r>
                                </m:sub>
                              </m:sSub>
                              <m:r>
                                <a:rPr kumimoji="0" lang="en-AU" sz="1800" b="0" i="1" kern="1200">
                                  <a:solidFill>
                                    <a:schemeClr val="tx1"/>
                                  </a:solidFill>
                                  <a:effectLst/>
                                  <a:latin typeface="Cambria Math"/>
                                  <a:ea typeface="+mn-ea"/>
                                  <a:cs typeface="+mn-cs"/>
                                </a:rPr>
                                <m:t>=</m:t>
                              </m:r>
                              <m:sSub>
                                <m:sSubPr>
                                  <m:ctrlPr>
                                    <a:rPr kumimoji="0" lang="en-US" sz="1800" b="0" i="1" kern="1200">
                                      <a:solidFill>
                                        <a:schemeClr val="tx1"/>
                                      </a:solidFill>
                                      <a:effectLst/>
                                      <a:latin typeface="Cambria Math"/>
                                      <a:ea typeface="+mn-ea"/>
                                      <a:cs typeface="+mn-cs"/>
                                    </a:rPr>
                                  </m:ctrlPr>
                                </m:sSubPr>
                                <m:e>
                                  <m:r>
                                    <a:rPr kumimoji="0" lang="en-AU" sz="1800" b="0" i="1" kern="1200">
                                      <a:solidFill>
                                        <a:schemeClr val="tx1"/>
                                      </a:solidFill>
                                      <a:effectLst/>
                                      <a:latin typeface="Cambria Math"/>
                                      <a:ea typeface="+mn-ea"/>
                                      <a:cs typeface="+mn-cs"/>
                                    </a:rPr>
                                    <m:t>𝐼</m:t>
                                  </m:r>
                                </m:e>
                                <m:sub>
                                  <m:r>
                                    <a:rPr kumimoji="0" lang="en-AU" sz="1800" b="0" i="1" kern="1200">
                                      <a:solidFill>
                                        <a:schemeClr val="tx1"/>
                                      </a:solidFill>
                                      <a:effectLst/>
                                      <a:latin typeface="Cambria Math"/>
                                      <a:ea typeface="+mn-ea"/>
                                      <a:cs typeface="+mn-cs"/>
                                    </a:rPr>
                                    <m:t>𝐶𝐸𝑄</m:t>
                                  </m:r>
                                </m:sub>
                              </m:sSub>
                              <m:r>
                                <a:rPr kumimoji="0" lang="en-AU" sz="1800" b="0" i="1" kern="1200">
                                  <a:solidFill>
                                    <a:schemeClr val="tx1"/>
                                  </a:solidFill>
                                  <a:effectLst/>
                                  <a:latin typeface="Cambria Math"/>
                                  <a:ea typeface="+mn-ea"/>
                                  <a:cs typeface="+mn-cs"/>
                                </a:rPr>
                                <m:t>+</m:t>
                              </m:r>
                              <m:sSub>
                                <m:sSubPr>
                                  <m:ctrlPr>
                                    <a:rPr kumimoji="0" lang="en-US" sz="1800" b="0" i="1" kern="1200">
                                      <a:solidFill>
                                        <a:schemeClr val="tx1"/>
                                      </a:solidFill>
                                      <a:effectLst/>
                                      <a:latin typeface="Cambria Math"/>
                                      <a:ea typeface="+mn-ea"/>
                                      <a:cs typeface="+mn-cs"/>
                                    </a:rPr>
                                  </m:ctrlPr>
                                </m:sSubPr>
                                <m:e>
                                  <m:r>
                                    <a:rPr kumimoji="0" lang="en-AU" sz="1800" b="0" i="1" kern="1200">
                                      <a:solidFill>
                                        <a:schemeClr val="tx1"/>
                                      </a:solidFill>
                                      <a:effectLst/>
                                      <a:latin typeface="Cambria Math"/>
                                      <a:ea typeface="+mn-ea"/>
                                      <a:cs typeface="+mn-cs"/>
                                    </a:rPr>
                                    <m:t>𝑖</m:t>
                                  </m:r>
                                </m:e>
                                <m:sub>
                                  <m:r>
                                    <a:rPr kumimoji="0" lang="en-AU" sz="1800" b="0" i="1" kern="1200">
                                      <a:solidFill>
                                        <a:schemeClr val="tx1"/>
                                      </a:solidFill>
                                      <a:effectLst/>
                                      <a:latin typeface="Cambria Math"/>
                                      <a:ea typeface="+mn-ea"/>
                                      <a:cs typeface="+mn-cs"/>
                                    </a:rPr>
                                    <m:t>𝑐</m:t>
                                  </m:r>
                                </m:sub>
                              </m:sSub>
                            </m:oMath>
                          </a14:m>
                          <a:endParaRPr kumimoji="0" lang="en-US" sz="1800" b="0" kern="1200">
                            <a:solidFill>
                              <a:schemeClr val="tx1"/>
                            </a:solidFill>
                            <a:effectLst/>
                            <a:latin typeface="Constantia" pitchFamily="18" charset="0"/>
                            <a:ea typeface="+mn-ea"/>
                            <a:cs typeface="+mn-cs"/>
                          </a:endParaRPr>
                        </a:p>
                        <a:p>
                          <a:pPr>
                            <a:lnSpc>
                              <a:spcPct val="120000"/>
                            </a:lnSpc>
                          </a:pPr>
                          <a14:m>
                            <m:oMathPara xmlns:m="http://schemas.openxmlformats.org/officeDocument/2006/math">
                              <m:oMathParaPr>
                                <m:jc m:val="centerGroup"/>
                              </m:oMathParaPr>
                              <m:oMath xmlns:m="http://schemas.openxmlformats.org/officeDocument/2006/math">
                                <m:sSub>
                                  <m:sSubPr>
                                    <m:ctrlPr>
                                      <a:rPr kumimoji="0" lang="en-US" sz="1800" b="0" i="1" kern="1200">
                                        <a:solidFill>
                                          <a:schemeClr val="tx1"/>
                                        </a:solidFill>
                                        <a:effectLst/>
                                        <a:latin typeface="Cambria Math"/>
                                        <a:ea typeface="+mn-ea"/>
                                        <a:cs typeface="+mn-cs"/>
                                      </a:rPr>
                                    </m:ctrlPr>
                                  </m:sSubPr>
                                  <m:e>
                                    <m:r>
                                      <a:rPr kumimoji="0" lang="en-AU" sz="1800" b="0" i="1" kern="1200">
                                        <a:solidFill>
                                          <a:schemeClr val="tx1"/>
                                        </a:solidFill>
                                        <a:effectLst/>
                                        <a:latin typeface="Cambria Math"/>
                                        <a:ea typeface="+mn-ea"/>
                                        <a:cs typeface="+mn-cs"/>
                                      </a:rPr>
                                      <m:t>𝑖</m:t>
                                    </m:r>
                                  </m:e>
                                  <m:sub>
                                    <m:r>
                                      <a:rPr kumimoji="0" lang="en-AU" sz="1800" b="0" i="1" kern="1200">
                                        <a:solidFill>
                                          <a:schemeClr val="tx1"/>
                                        </a:solidFill>
                                        <a:effectLst/>
                                        <a:latin typeface="Cambria Math"/>
                                        <a:ea typeface="+mn-ea"/>
                                        <a:cs typeface="+mn-cs"/>
                                      </a:rPr>
                                      <m:t>𝑐</m:t>
                                    </m:r>
                                  </m:sub>
                                </m:sSub>
                                <m:r>
                                  <a:rPr kumimoji="0" lang="en-AU" sz="1800" b="0" i="1" kern="1200">
                                    <a:solidFill>
                                      <a:schemeClr val="tx1"/>
                                    </a:solidFill>
                                    <a:effectLst/>
                                    <a:latin typeface="Cambria Math"/>
                                    <a:ea typeface="+mn-ea"/>
                                    <a:cs typeface="+mn-cs"/>
                                  </a:rPr>
                                  <m:t>=</m:t>
                                </m:r>
                                <m:sSub>
                                  <m:sSubPr>
                                    <m:ctrlPr>
                                      <a:rPr kumimoji="0" lang="en-US" sz="1800" b="0" i="1" kern="1200">
                                        <a:solidFill>
                                          <a:schemeClr val="tx1"/>
                                        </a:solidFill>
                                        <a:effectLst/>
                                        <a:latin typeface="Cambria Math"/>
                                        <a:ea typeface="+mn-ea"/>
                                        <a:cs typeface="+mn-cs"/>
                                      </a:rPr>
                                    </m:ctrlPr>
                                  </m:sSubPr>
                                  <m:e>
                                    <m:r>
                                      <a:rPr kumimoji="0" lang="en-AU" sz="1800" b="0" i="1" kern="1200">
                                        <a:solidFill>
                                          <a:schemeClr val="tx1"/>
                                        </a:solidFill>
                                        <a:effectLst/>
                                        <a:latin typeface="Cambria Math"/>
                                        <a:ea typeface="+mn-ea"/>
                                        <a:cs typeface="+mn-cs"/>
                                      </a:rPr>
                                      <m:t>𝐼</m:t>
                                    </m:r>
                                  </m:e>
                                  <m:sub>
                                    <m:r>
                                      <a:rPr kumimoji="0" lang="en-AU" sz="1800" b="0" i="1" kern="1200">
                                        <a:solidFill>
                                          <a:schemeClr val="tx1"/>
                                        </a:solidFill>
                                        <a:effectLst/>
                                        <a:latin typeface="Cambria Math"/>
                                        <a:ea typeface="+mn-ea"/>
                                        <a:cs typeface="+mn-cs"/>
                                      </a:rPr>
                                      <m:t>𝐶</m:t>
                                    </m:r>
                                    <m:r>
                                      <a:rPr kumimoji="0" lang="en-AU" sz="1800" b="0" i="1" kern="1200">
                                        <a:solidFill>
                                          <a:schemeClr val="tx1"/>
                                        </a:solidFill>
                                        <a:effectLst/>
                                        <a:latin typeface="Cambria Math"/>
                                        <a:ea typeface="+mn-ea"/>
                                        <a:cs typeface="+mn-cs"/>
                                      </a:rPr>
                                      <m:t>(</m:t>
                                    </m:r>
                                    <m:r>
                                      <a:rPr kumimoji="0" lang="en-AU" sz="1800" b="0" i="1" kern="1200">
                                        <a:solidFill>
                                          <a:schemeClr val="tx1"/>
                                        </a:solidFill>
                                        <a:effectLst/>
                                        <a:latin typeface="Cambria Math"/>
                                        <a:ea typeface="+mn-ea"/>
                                        <a:cs typeface="+mn-cs"/>
                                      </a:rPr>
                                      <m:t>𝑝</m:t>
                                    </m:r>
                                    <m:r>
                                      <a:rPr kumimoji="0" lang="en-AU" sz="1800" b="0" i="1" kern="1200">
                                        <a:solidFill>
                                          <a:schemeClr val="tx1"/>
                                        </a:solidFill>
                                        <a:effectLst/>
                                        <a:latin typeface="Cambria Math"/>
                                        <a:ea typeface="+mn-ea"/>
                                        <a:cs typeface="+mn-cs"/>
                                      </a:rPr>
                                      <m:t>)</m:t>
                                    </m:r>
                                  </m:sub>
                                </m:sSub>
                                <m:r>
                                  <a:rPr kumimoji="0" lang="en-AU" sz="1800" b="0" i="1" kern="1200">
                                    <a:solidFill>
                                      <a:schemeClr val="tx1"/>
                                    </a:solidFill>
                                    <a:effectLst/>
                                    <a:latin typeface="Cambria Math"/>
                                    <a:ea typeface="+mn-ea"/>
                                    <a:cs typeface="+mn-cs"/>
                                  </a:rPr>
                                  <m:t>𝑠𝑖𝑛</m:t>
                                </m:r>
                                <m:r>
                                  <a:rPr kumimoji="0" lang="en-AU" sz="1800" b="0" i="1" kern="1200">
                                    <a:solidFill>
                                      <a:schemeClr val="tx1"/>
                                    </a:solidFill>
                                    <a:effectLst/>
                                    <a:latin typeface="Cambria Math"/>
                                    <a:ea typeface="+mn-ea"/>
                                    <a:cs typeface="+mn-cs"/>
                                  </a:rPr>
                                  <m:t>𝜔</m:t>
                                </m:r>
                                <m:r>
                                  <a:rPr kumimoji="0" lang="en-AU" sz="1800" b="0" i="1" kern="1200">
                                    <a:solidFill>
                                      <a:schemeClr val="tx1"/>
                                    </a:solidFill>
                                    <a:effectLst/>
                                    <a:latin typeface="Cambria Math"/>
                                    <a:ea typeface="+mn-ea"/>
                                    <a:cs typeface="+mn-cs"/>
                                  </a:rPr>
                                  <m:t>𝑡</m:t>
                                </m:r>
                                <m:r>
                                  <a:rPr kumimoji="0" lang="en-AU" sz="1800" b="0" i="1" kern="1200">
                                    <a:solidFill>
                                      <a:schemeClr val="tx1"/>
                                    </a:solidFill>
                                    <a:effectLst/>
                                    <a:latin typeface="Cambria Math"/>
                                    <a:ea typeface="+mn-ea"/>
                                    <a:cs typeface="+mn-cs"/>
                                  </a:rPr>
                                  <m:t>=</m:t>
                                </m:r>
                                <m:f>
                                  <m:fPr>
                                    <m:ctrlPr>
                                      <a:rPr kumimoji="0" lang="en-US" sz="1800" b="0" i="1" kern="1200">
                                        <a:solidFill>
                                          <a:schemeClr val="tx1"/>
                                        </a:solidFill>
                                        <a:effectLst/>
                                        <a:latin typeface="Cambria Math"/>
                                        <a:ea typeface="+mn-ea"/>
                                        <a:cs typeface="+mn-cs"/>
                                      </a:rPr>
                                    </m:ctrlPr>
                                  </m:fPr>
                                  <m:num>
                                    <m:r>
                                      <a:rPr kumimoji="0" lang="en-AU" sz="1800" b="0" i="1" kern="1200">
                                        <a:solidFill>
                                          <a:schemeClr val="tx1"/>
                                        </a:solidFill>
                                        <a:effectLst/>
                                        <a:latin typeface="Cambria Math"/>
                                        <a:ea typeface="+mn-ea"/>
                                        <a:cs typeface="+mn-cs"/>
                                      </a:rPr>
                                      <m:t>1</m:t>
                                    </m:r>
                                  </m:num>
                                  <m:den>
                                    <m:r>
                                      <a:rPr kumimoji="0" lang="en-AU" sz="1800" b="0" i="1" kern="1200">
                                        <a:solidFill>
                                          <a:schemeClr val="tx1"/>
                                        </a:solidFill>
                                        <a:effectLst/>
                                        <a:latin typeface="Cambria Math"/>
                                        <a:ea typeface="+mn-ea"/>
                                        <a:cs typeface="+mn-cs"/>
                                      </a:rPr>
                                      <m:t>2</m:t>
                                    </m:r>
                                  </m:den>
                                </m:f>
                                <m:sSub>
                                  <m:sSubPr>
                                    <m:ctrlPr>
                                      <a:rPr kumimoji="0" lang="en-US" sz="1800" b="0" i="1" kern="1200">
                                        <a:solidFill>
                                          <a:schemeClr val="tx1"/>
                                        </a:solidFill>
                                        <a:effectLst/>
                                        <a:latin typeface="Cambria Math"/>
                                        <a:ea typeface="+mn-ea"/>
                                        <a:cs typeface="+mn-cs"/>
                                      </a:rPr>
                                    </m:ctrlPr>
                                  </m:sSubPr>
                                  <m:e>
                                    <m:r>
                                      <a:rPr kumimoji="0" lang="en-AU" sz="1800" b="0" i="1" kern="1200">
                                        <a:solidFill>
                                          <a:schemeClr val="tx1"/>
                                        </a:solidFill>
                                        <a:effectLst/>
                                        <a:latin typeface="Cambria Math"/>
                                        <a:ea typeface="+mn-ea"/>
                                        <a:cs typeface="+mn-cs"/>
                                      </a:rPr>
                                      <m:t>𝐼</m:t>
                                    </m:r>
                                  </m:e>
                                  <m:sub>
                                    <m:r>
                                      <a:rPr kumimoji="0" lang="en-AU" sz="1800" b="0" i="1" kern="1200">
                                        <a:solidFill>
                                          <a:schemeClr val="tx1"/>
                                        </a:solidFill>
                                        <a:effectLst/>
                                        <a:latin typeface="Cambria Math"/>
                                        <a:ea typeface="+mn-ea"/>
                                        <a:cs typeface="+mn-cs"/>
                                      </a:rPr>
                                      <m:t>𝐶𝐸</m:t>
                                    </m:r>
                                    <m:r>
                                      <a:rPr kumimoji="0" lang="en-AU" sz="1800" b="0" i="1" kern="1200">
                                        <a:solidFill>
                                          <a:schemeClr val="tx1"/>
                                        </a:solidFill>
                                        <a:effectLst/>
                                        <a:latin typeface="Cambria Math"/>
                                        <a:ea typeface="+mn-ea"/>
                                        <a:cs typeface="+mn-cs"/>
                                      </a:rPr>
                                      <m:t>(</m:t>
                                    </m:r>
                                    <m:r>
                                      <a:rPr kumimoji="0" lang="en-AU" sz="1800" b="0" i="1" kern="1200">
                                        <a:solidFill>
                                          <a:schemeClr val="tx1"/>
                                        </a:solidFill>
                                        <a:effectLst/>
                                        <a:latin typeface="Cambria Math"/>
                                        <a:ea typeface="+mn-ea"/>
                                        <a:cs typeface="+mn-cs"/>
                                      </a:rPr>
                                      <m:t>𝑝</m:t>
                                    </m:r>
                                    <m:r>
                                      <a:rPr kumimoji="0" lang="en-AU" sz="1800" b="0" i="1" kern="1200">
                                        <a:solidFill>
                                          <a:schemeClr val="tx1"/>
                                        </a:solidFill>
                                        <a:effectLst/>
                                        <a:latin typeface="Cambria Math"/>
                                        <a:ea typeface="+mn-ea"/>
                                        <a:cs typeface="+mn-cs"/>
                                      </a:rPr>
                                      <m:t>−</m:t>
                                    </m:r>
                                    <m:r>
                                      <a:rPr kumimoji="0" lang="en-AU" sz="1800" b="0" i="1" kern="1200">
                                        <a:solidFill>
                                          <a:schemeClr val="tx1"/>
                                        </a:solidFill>
                                        <a:effectLst/>
                                        <a:latin typeface="Cambria Math"/>
                                        <a:ea typeface="+mn-ea"/>
                                        <a:cs typeface="+mn-cs"/>
                                      </a:rPr>
                                      <m:t>𝑝</m:t>
                                    </m:r>
                                    <m:r>
                                      <a:rPr kumimoji="0" lang="en-AU" sz="1800" b="0" i="1" kern="1200">
                                        <a:solidFill>
                                          <a:schemeClr val="tx1"/>
                                        </a:solidFill>
                                        <a:effectLst/>
                                        <a:latin typeface="Cambria Math"/>
                                        <a:ea typeface="+mn-ea"/>
                                        <a:cs typeface="+mn-cs"/>
                                      </a:rPr>
                                      <m:t>)</m:t>
                                    </m:r>
                                  </m:sub>
                                </m:sSub>
                                <m:r>
                                  <a:rPr kumimoji="0" lang="en-AU" sz="1800" b="0" i="1" kern="1200">
                                    <a:solidFill>
                                      <a:schemeClr val="tx1"/>
                                    </a:solidFill>
                                    <a:effectLst/>
                                    <a:latin typeface="Cambria Math"/>
                                    <a:ea typeface="+mn-ea"/>
                                    <a:cs typeface="+mn-cs"/>
                                  </a:rPr>
                                  <m:t>𝑠𝑖𝑛</m:t>
                                </m:r>
                                <m:r>
                                  <a:rPr kumimoji="0" lang="en-AU" sz="1800" b="0" i="1" kern="1200">
                                    <a:solidFill>
                                      <a:schemeClr val="tx1"/>
                                    </a:solidFill>
                                    <a:effectLst/>
                                    <a:latin typeface="Cambria Math"/>
                                    <a:ea typeface="+mn-ea"/>
                                    <a:cs typeface="+mn-cs"/>
                                  </a:rPr>
                                  <m:t>𝜔</m:t>
                                </m:r>
                                <m:r>
                                  <a:rPr kumimoji="0" lang="en-AU" sz="1800" b="0" i="1" kern="1200">
                                    <a:solidFill>
                                      <a:schemeClr val="tx1"/>
                                    </a:solidFill>
                                    <a:effectLst/>
                                    <a:latin typeface="Cambria Math"/>
                                    <a:ea typeface="+mn-ea"/>
                                    <a:cs typeface="+mn-cs"/>
                                  </a:rPr>
                                  <m:t>𝑡</m:t>
                                </m:r>
                              </m:oMath>
                            </m:oMathPara>
                          </a14:m>
                          <a:endParaRPr kumimoji="0" lang="en-US" sz="1800" b="0" kern="1200">
                            <a:solidFill>
                              <a:schemeClr val="tx1"/>
                            </a:solidFill>
                            <a:effectLst/>
                            <a:latin typeface="Constantia" pitchFamily="18" charset="0"/>
                            <a:ea typeface="+mn-ea"/>
                            <a:cs typeface="+mn-cs"/>
                          </a:endParaRPr>
                        </a:p>
                        <a:p>
                          <a:pPr>
                            <a:lnSpc>
                              <a:spcPct val="120000"/>
                            </a:lnSpc>
                          </a:pPr>
                          <a:r>
                            <a:rPr kumimoji="0" lang="en-AU" sz="1800" b="0" i="1" kern="1200" smtClean="0">
                              <a:solidFill>
                                <a:schemeClr val="tx1"/>
                              </a:solidFill>
                              <a:effectLst/>
                              <a:latin typeface="Constantia" pitchFamily="18" charset="0"/>
                              <a:ea typeface="+mn-ea"/>
                              <a:cs typeface="+mn-cs"/>
                            </a:rPr>
                            <a:t>     Trong </a:t>
                          </a:r>
                          <a:r>
                            <a:rPr kumimoji="0" lang="en-AU" sz="1800" b="0" i="1" kern="1200">
                              <a:solidFill>
                                <a:schemeClr val="tx1"/>
                              </a:solidFill>
                              <a:effectLst/>
                              <a:latin typeface="Constantia" pitchFamily="18" charset="0"/>
                              <a:ea typeface="+mn-ea"/>
                              <a:cs typeface="+mn-cs"/>
                            </a:rPr>
                            <a:t>đó:</a:t>
                          </a:r>
                          <a:endParaRPr kumimoji="0" lang="en-US" sz="1800" b="0" kern="1200">
                            <a:solidFill>
                              <a:schemeClr val="tx1"/>
                            </a:solidFill>
                            <a:effectLst/>
                            <a:latin typeface="Constantia" pitchFamily="18" charset="0"/>
                            <a:ea typeface="+mn-ea"/>
                            <a:cs typeface="+mn-cs"/>
                          </a:endParaRPr>
                        </a:p>
                        <a:p>
                          <a:pPr marL="0" indent="346075">
                            <a:lnSpc>
                              <a:spcPct val="120000"/>
                            </a:lnSpc>
                          </a:pPr>
                          <a:r>
                            <a:rPr kumimoji="0" lang="en-AU" sz="1800" b="0" kern="1200">
                              <a:solidFill>
                                <a:schemeClr val="tx1"/>
                              </a:solidFill>
                              <a:effectLst/>
                              <a:latin typeface="Constantia" pitchFamily="18" charset="0"/>
                              <a:ea typeface="+mn-ea"/>
                              <a:cs typeface="+mn-cs"/>
                            </a:rPr>
                            <a:t>U</a:t>
                          </a:r>
                          <a:r>
                            <a:rPr kumimoji="0" lang="en-AU" sz="1800" b="0" kern="1200" baseline="-25000">
                              <a:solidFill>
                                <a:schemeClr val="tx1"/>
                              </a:solidFill>
                              <a:effectLst/>
                              <a:latin typeface="Constantia" pitchFamily="18" charset="0"/>
                              <a:ea typeface="+mn-ea"/>
                              <a:cs typeface="+mn-cs"/>
                            </a:rPr>
                            <a:t>CE(p)</a:t>
                          </a:r>
                          <a:r>
                            <a:rPr kumimoji="0" lang="en-AU" sz="1800" b="0" kern="1200">
                              <a:solidFill>
                                <a:schemeClr val="tx1"/>
                              </a:solidFill>
                              <a:effectLst/>
                              <a:latin typeface="Constantia" pitchFamily="18" charset="0"/>
                              <a:ea typeface="+mn-ea"/>
                              <a:cs typeface="+mn-cs"/>
                            </a:rPr>
                            <a:t>, I</a:t>
                          </a:r>
                          <a:r>
                            <a:rPr kumimoji="0" lang="en-AU" sz="1800" b="0" kern="1200" baseline="-25000">
                              <a:solidFill>
                                <a:schemeClr val="tx1"/>
                              </a:solidFill>
                              <a:effectLst/>
                              <a:latin typeface="Constantia" pitchFamily="18" charset="0"/>
                              <a:ea typeface="+mn-ea"/>
                              <a:cs typeface="+mn-cs"/>
                            </a:rPr>
                            <a:t>C(p)</a:t>
                          </a:r>
                          <a:r>
                            <a:rPr kumimoji="0" lang="en-AU" sz="1800" b="0" kern="1200">
                              <a:solidFill>
                                <a:schemeClr val="tx1"/>
                              </a:solidFill>
                              <a:effectLst/>
                              <a:latin typeface="Constantia" pitchFamily="18" charset="0"/>
                              <a:ea typeface="+mn-ea"/>
                              <a:cs typeface="+mn-cs"/>
                            </a:rPr>
                            <a:t>: biên độ đỉnh</a:t>
                          </a:r>
                          <a:endParaRPr kumimoji="0" lang="en-US" sz="1800" b="0" kern="1200">
                            <a:solidFill>
                              <a:schemeClr val="tx1"/>
                            </a:solidFill>
                            <a:effectLst/>
                            <a:latin typeface="Constantia" pitchFamily="18" charset="0"/>
                            <a:ea typeface="+mn-ea"/>
                            <a:cs typeface="+mn-cs"/>
                          </a:endParaRPr>
                        </a:p>
                        <a:p>
                          <a:pPr marL="0" indent="346075">
                            <a:lnSpc>
                              <a:spcPct val="120000"/>
                            </a:lnSpc>
                          </a:pPr>
                          <a:r>
                            <a:rPr kumimoji="0" lang="en-AU" sz="1800" b="0" kern="1200">
                              <a:solidFill>
                                <a:schemeClr val="tx1"/>
                              </a:solidFill>
                              <a:effectLst/>
                              <a:latin typeface="Constantia" pitchFamily="18" charset="0"/>
                              <a:ea typeface="+mn-ea"/>
                              <a:cs typeface="+mn-cs"/>
                            </a:rPr>
                            <a:t>U</a:t>
                          </a:r>
                          <a:r>
                            <a:rPr kumimoji="0" lang="en-AU" sz="1800" b="0" kern="1200" baseline="-25000">
                              <a:solidFill>
                                <a:schemeClr val="tx1"/>
                              </a:solidFill>
                              <a:effectLst/>
                              <a:latin typeface="Constantia" pitchFamily="18" charset="0"/>
                              <a:ea typeface="+mn-ea"/>
                              <a:cs typeface="+mn-cs"/>
                            </a:rPr>
                            <a:t>CE(p-p)</a:t>
                          </a:r>
                          <a:r>
                            <a:rPr kumimoji="0" lang="en-AU" sz="1800" b="0" kern="1200">
                              <a:solidFill>
                                <a:schemeClr val="tx1"/>
                              </a:solidFill>
                              <a:effectLst/>
                              <a:latin typeface="Constantia" pitchFamily="18" charset="0"/>
                              <a:ea typeface="+mn-ea"/>
                              <a:cs typeface="+mn-cs"/>
                            </a:rPr>
                            <a:t>, I</a:t>
                          </a:r>
                          <a:r>
                            <a:rPr kumimoji="0" lang="en-AU" sz="1800" b="0" kern="1200" baseline="-25000">
                              <a:solidFill>
                                <a:schemeClr val="tx1"/>
                              </a:solidFill>
                              <a:effectLst/>
                              <a:latin typeface="Constantia" pitchFamily="18" charset="0"/>
                              <a:ea typeface="+mn-ea"/>
                              <a:cs typeface="+mn-cs"/>
                            </a:rPr>
                            <a:t>C(p-p)</a:t>
                          </a:r>
                          <a:r>
                            <a:rPr kumimoji="0" lang="en-AU" sz="1800" b="0" kern="1200">
                              <a:solidFill>
                                <a:schemeClr val="tx1"/>
                              </a:solidFill>
                              <a:effectLst/>
                              <a:latin typeface="Constantia" pitchFamily="18" charset="0"/>
                              <a:ea typeface="+mn-ea"/>
                              <a:cs typeface="+mn-cs"/>
                            </a:rPr>
                            <a:t>: biên độ </a:t>
                          </a:r>
                          <a:r>
                            <a:rPr kumimoji="0" lang="en-AU" sz="1800" b="0" kern="1200" smtClean="0">
                              <a:solidFill>
                                <a:schemeClr val="tx1"/>
                              </a:solidFill>
                              <a:effectLst/>
                              <a:latin typeface="Constantia" pitchFamily="18" charset="0"/>
                              <a:ea typeface="+mn-ea"/>
                              <a:cs typeface="+mn-cs"/>
                            </a:rPr>
                            <a:t>đỉnh-đỉnh</a:t>
                          </a:r>
                        </a:p>
                        <a:p>
                          <a:pPr marL="0" marR="0" indent="346075" algn="l" defTabSz="914400" rtl="0" eaLnBrk="1" fontAlgn="auto" latinLnBrk="0" hangingPunct="1">
                            <a:lnSpc>
                              <a:spcPct val="120000"/>
                            </a:lnSpc>
                            <a:spcBef>
                              <a:spcPts val="0"/>
                            </a:spcBef>
                            <a:spcAft>
                              <a:spcPts val="0"/>
                            </a:spcAft>
                            <a:buClrTx/>
                            <a:buSzTx/>
                            <a:buFontTx/>
                            <a:buNone/>
                            <a:tabLst/>
                            <a:defRPr/>
                          </a:pPr>
                          <a:r>
                            <a:rPr kumimoji="0" lang="vi-VN" sz="1800" b="0" kern="1200" smtClean="0">
                              <a:solidFill>
                                <a:schemeClr val="tx1"/>
                              </a:solidFill>
                              <a:effectLst/>
                              <a:latin typeface="Constantia" pitchFamily="18" charset="0"/>
                              <a:ea typeface="+mn-ea"/>
                              <a:cs typeface="+mn-cs"/>
                            </a:rPr>
                            <a:t>→</a:t>
                          </a:r>
                          <a:r>
                            <a:rPr kumimoji="0" lang="en-US" sz="1800" b="0" kern="1200" smtClean="0">
                              <a:solidFill>
                                <a:schemeClr val="tx1"/>
                              </a:solidFill>
                              <a:effectLst/>
                              <a:latin typeface="Constantia" pitchFamily="18" charset="0"/>
                              <a:ea typeface="+mn-ea"/>
                              <a:cs typeface="+mn-cs"/>
                            </a:rPr>
                            <a:t>giá trị hiệu dụng</a:t>
                          </a:r>
                        </a:p>
                        <a:p>
                          <a:pPr marL="0" indent="514350">
                            <a:lnSpc>
                              <a:spcPct val="120000"/>
                            </a:lnSpc>
                          </a:pPr>
                          <a14:m>
                            <m:oMath xmlns:m="http://schemas.openxmlformats.org/officeDocument/2006/math">
                              <m:sSub>
                                <m:sSubPr>
                                  <m:ctrlPr>
                                    <a:rPr kumimoji="0" lang="en-US" b="0" i="1" kern="1200">
                                      <a:solidFill>
                                        <a:schemeClr val="tx1"/>
                                      </a:solidFill>
                                      <a:effectLst/>
                                      <a:latin typeface="Cambria Math"/>
                                      <a:ea typeface="+mn-ea"/>
                                      <a:cs typeface="+mn-cs"/>
                                    </a:rPr>
                                  </m:ctrlPr>
                                </m:sSubPr>
                                <m:e>
                                  <m:r>
                                    <a:rPr kumimoji="0" lang="en-AU" b="0" i="1" kern="1200">
                                      <a:solidFill>
                                        <a:schemeClr val="tx1"/>
                                      </a:solidFill>
                                      <a:effectLst/>
                                      <a:latin typeface="Cambria Math"/>
                                      <a:ea typeface="+mn-ea"/>
                                      <a:cs typeface="+mn-cs"/>
                                    </a:rPr>
                                    <m:t>𝑈</m:t>
                                  </m:r>
                                </m:e>
                                <m:sub>
                                  <m:r>
                                    <a:rPr kumimoji="0" lang="en-AU" b="0" i="1" kern="1200">
                                      <a:solidFill>
                                        <a:schemeClr val="tx1"/>
                                      </a:solidFill>
                                      <a:effectLst/>
                                      <a:latin typeface="Cambria Math"/>
                                      <a:ea typeface="+mn-ea"/>
                                      <a:cs typeface="+mn-cs"/>
                                    </a:rPr>
                                    <m:t>𝐶𝐸</m:t>
                                  </m:r>
                                  <m:d>
                                    <m:dPr>
                                      <m:ctrlPr>
                                        <a:rPr kumimoji="0" lang="en-US" b="0" i="1" kern="1200">
                                          <a:solidFill>
                                            <a:schemeClr val="tx1"/>
                                          </a:solidFill>
                                          <a:effectLst/>
                                          <a:latin typeface="Cambria Math"/>
                                          <a:ea typeface="+mn-ea"/>
                                          <a:cs typeface="+mn-cs"/>
                                        </a:rPr>
                                      </m:ctrlPr>
                                    </m:dPr>
                                    <m:e>
                                      <m:r>
                                        <a:rPr kumimoji="0" lang="en-AU" b="0" i="1" kern="1200">
                                          <a:solidFill>
                                            <a:schemeClr val="tx1"/>
                                          </a:solidFill>
                                          <a:effectLst/>
                                          <a:latin typeface="Cambria Math"/>
                                          <a:ea typeface="+mn-ea"/>
                                          <a:cs typeface="+mn-cs"/>
                                        </a:rPr>
                                        <m:t>𝑟𝑚𝑠</m:t>
                                      </m:r>
                                    </m:e>
                                  </m:d>
                                </m:sub>
                              </m:sSub>
                              <m:r>
                                <a:rPr kumimoji="0" lang="en-AU" b="0" i="1" kern="1200">
                                  <a:solidFill>
                                    <a:schemeClr val="tx1"/>
                                  </a:solidFill>
                                  <a:effectLst/>
                                  <a:latin typeface="Cambria Math"/>
                                  <a:ea typeface="+mn-ea"/>
                                  <a:cs typeface="+mn-cs"/>
                                </a:rPr>
                                <m:t>=</m:t>
                              </m:r>
                              <m:f>
                                <m:fPr>
                                  <m:ctrlPr>
                                    <a:rPr kumimoji="0" lang="en-US" b="0" i="1" kern="1200">
                                      <a:solidFill>
                                        <a:schemeClr val="tx1"/>
                                      </a:solidFill>
                                      <a:effectLst/>
                                      <a:latin typeface="Cambria Math"/>
                                      <a:ea typeface="+mn-ea"/>
                                      <a:cs typeface="+mn-cs"/>
                                    </a:rPr>
                                  </m:ctrlPr>
                                </m:fPr>
                                <m:num>
                                  <m:sSub>
                                    <m:sSubPr>
                                      <m:ctrlPr>
                                        <a:rPr kumimoji="0" lang="en-US" b="0" i="1" kern="1200">
                                          <a:solidFill>
                                            <a:schemeClr val="tx1"/>
                                          </a:solidFill>
                                          <a:effectLst/>
                                          <a:latin typeface="Cambria Math"/>
                                          <a:ea typeface="+mn-ea"/>
                                          <a:cs typeface="+mn-cs"/>
                                        </a:rPr>
                                      </m:ctrlPr>
                                    </m:sSubPr>
                                    <m:e>
                                      <m:r>
                                        <a:rPr kumimoji="0" lang="en-AU" b="0" i="1" kern="1200">
                                          <a:solidFill>
                                            <a:schemeClr val="tx1"/>
                                          </a:solidFill>
                                          <a:effectLst/>
                                          <a:latin typeface="Cambria Math"/>
                                          <a:ea typeface="+mn-ea"/>
                                          <a:cs typeface="+mn-cs"/>
                                        </a:rPr>
                                        <m:t>𝑈</m:t>
                                      </m:r>
                                    </m:e>
                                    <m:sub>
                                      <m:r>
                                        <a:rPr kumimoji="0" lang="en-AU" b="0" i="1" kern="1200">
                                          <a:solidFill>
                                            <a:schemeClr val="tx1"/>
                                          </a:solidFill>
                                          <a:effectLst/>
                                          <a:latin typeface="Cambria Math"/>
                                          <a:ea typeface="+mn-ea"/>
                                          <a:cs typeface="+mn-cs"/>
                                        </a:rPr>
                                        <m:t>𝐶𝐸</m:t>
                                      </m:r>
                                      <m:r>
                                        <a:rPr kumimoji="0" lang="en-AU" b="0" i="1" kern="1200">
                                          <a:solidFill>
                                            <a:schemeClr val="tx1"/>
                                          </a:solidFill>
                                          <a:effectLst/>
                                          <a:latin typeface="Cambria Math"/>
                                          <a:ea typeface="+mn-ea"/>
                                          <a:cs typeface="+mn-cs"/>
                                        </a:rPr>
                                        <m:t>(</m:t>
                                      </m:r>
                                      <m:r>
                                        <a:rPr kumimoji="0" lang="en-AU" b="0" i="1" kern="1200">
                                          <a:solidFill>
                                            <a:schemeClr val="tx1"/>
                                          </a:solidFill>
                                          <a:effectLst/>
                                          <a:latin typeface="Cambria Math"/>
                                          <a:ea typeface="+mn-ea"/>
                                          <a:cs typeface="+mn-cs"/>
                                        </a:rPr>
                                        <m:t>𝑝</m:t>
                                      </m:r>
                                      <m:r>
                                        <a:rPr kumimoji="0" lang="en-AU" b="0" i="1" kern="1200">
                                          <a:solidFill>
                                            <a:schemeClr val="tx1"/>
                                          </a:solidFill>
                                          <a:effectLst/>
                                          <a:latin typeface="Cambria Math"/>
                                          <a:ea typeface="+mn-ea"/>
                                          <a:cs typeface="+mn-cs"/>
                                        </a:rPr>
                                        <m:t>)</m:t>
                                      </m:r>
                                    </m:sub>
                                  </m:sSub>
                                </m:num>
                                <m:den>
                                  <m:rad>
                                    <m:radPr>
                                      <m:degHide m:val="on"/>
                                      <m:ctrlPr>
                                        <a:rPr kumimoji="0" lang="en-US" b="0" i="1" kern="1200">
                                          <a:solidFill>
                                            <a:schemeClr val="tx1"/>
                                          </a:solidFill>
                                          <a:effectLst/>
                                          <a:latin typeface="Cambria Math"/>
                                          <a:ea typeface="+mn-ea"/>
                                          <a:cs typeface="+mn-cs"/>
                                        </a:rPr>
                                      </m:ctrlPr>
                                    </m:radPr>
                                    <m:deg/>
                                    <m:e>
                                      <m:r>
                                        <a:rPr kumimoji="0" lang="en-AU" b="0" i="1" kern="1200">
                                          <a:solidFill>
                                            <a:schemeClr val="tx1"/>
                                          </a:solidFill>
                                          <a:effectLst/>
                                          <a:latin typeface="Cambria Math"/>
                                          <a:ea typeface="+mn-ea"/>
                                          <a:cs typeface="+mn-cs"/>
                                        </a:rPr>
                                        <m:t>2</m:t>
                                      </m:r>
                                    </m:e>
                                  </m:rad>
                                </m:den>
                              </m:f>
                            </m:oMath>
                          </a14:m>
                          <a:r>
                            <a:rPr lang="en-AU" b="0">
                              <a:solidFill>
                                <a:schemeClr val="tx1"/>
                              </a:solidFill>
                              <a:effectLst/>
                              <a:latin typeface="Constantia" pitchFamily="18" charset="0"/>
                            </a:rPr>
                            <a:t> </a:t>
                          </a:r>
                          <a:endParaRPr lang="en-AU" b="0" smtClean="0">
                            <a:solidFill>
                              <a:schemeClr val="tx1"/>
                            </a:solidFill>
                            <a:effectLst/>
                            <a:latin typeface="Constantia" pitchFamily="18" charset="0"/>
                          </a:endParaRPr>
                        </a:p>
                        <a:p>
                          <a:pPr marL="0" indent="514350">
                            <a:lnSpc>
                              <a:spcPct val="120000"/>
                            </a:lnSpc>
                          </a:pPr>
                          <a:r>
                            <a:rPr lang="en-AU" b="0" smtClean="0">
                              <a:solidFill>
                                <a:schemeClr val="tx1"/>
                              </a:solidFill>
                              <a:effectLst/>
                              <a:latin typeface="Constantia" pitchFamily="18" charset="0"/>
                            </a:rPr>
                            <a:t> </a:t>
                          </a:r>
                          <a14:m>
                            <m:oMath xmlns:m="http://schemas.openxmlformats.org/officeDocument/2006/math">
                              <m:sSub>
                                <m:sSubPr>
                                  <m:ctrlPr>
                                    <a:rPr kumimoji="0" lang="en-US" sz="1800" b="0" i="1" kern="1200">
                                      <a:solidFill>
                                        <a:schemeClr val="tx1"/>
                                      </a:solidFill>
                                      <a:effectLst/>
                                      <a:latin typeface="Cambria Math"/>
                                      <a:ea typeface="+mn-ea"/>
                                      <a:cs typeface="+mn-cs"/>
                                    </a:rPr>
                                  </m:ctrlPr>
                                </m:sSubPr>
                                <m:e>
                                  <m:r>
                                    <a:rPr kumimoji="0" lang="en-AU" sz="1800" b="0" i="1" kern="1200">
                                      <a:solidFill>
                                        <a:schemeClr val="tx1"/>
                                      </a:solidFill>
                                      <a:effectLst/>
                                      <a:latin typeface="Cambria Math"/>
                                      <a:ea typeface="+mn-ea"/>
                                      <a:cs typeface="+mn-cs"/>
                                    </a:rPr>
                                    <m:t>𝐼</m:t>
                                  </m:r>
                                </m:e>
                                <m:sub>
                                  <m:r>
                                    <a:rPr kumimoji="0" lang="en-AU" sz="1800" b="0" i="1" kern="1200">
                                      <a:solidFill>
                                        <a:schemeClr val="tx1"/>
                                      </a:solidFill>
                                      <a:effectLst/>
                                      <a:latin typeface="Cambria Math"/>
                                      <a:ea typeface="+mn-ea"/>
                                      <a:cs typeface="+mn-cs"/>
                                    </a:rPr>
                                    <m:t>𝐶</m:t>
                                  </m:r>
                                  <m:d>
                                    <m:dPr>
                                      <m:ctrlPr>
                                        <a:rPr kumimoji="0" lang="en-US" sz="1800" b="0" i="1" kern="1200">
                                          <a:solidFill>
                                            <a:schemeClr val="tx1"/>
                                          </a:solidFill>
                                          <a:effectLst/>
                                          <a:latin typeface="Cambria Math"/>
                                          <a:ea typeface="+mn-ea"/>
                                          <a:cs typeface="+mn-cs"/>
                                        </a:rPr>
                                      </m:ctrlPr>
                                    </m:dPr>
                                    <m:e>
                                      <m:r>
                                        <a:rPr kumimoji="0" lang="en-AU" sz="1800" b="0" i="1" kern="1200">
                                          <a:solidFill>
                                            <a:schemeClr val="tx1"/>
                                          </a:solidFill>
                                          <a:effectLst/>
                                          <a:latin typeface="Cambria Math"/>
                                          <a:ea typeface="+mn-ea"/>
                                          <a:cs typeface="+mn-cs"/>
                                        </a:rPr>
                                        <m:t>𝑟𝑚𝑠</m:t>
                                      </m:r>
                                    </m:e>
                                  </m:d>
                                </m:sub>
                              </m:sSub>
                              <m:r>
                                <a:rPr kumimoji="0" lang="en-AU" sz="1800" b="0" i="1" kern="1200">
                                  <a:solidFill>
                                    <a:schemeClr val="tx1"/>
                                  </a:solidFill>
                                  <a:effectLst/>
                                  <a:latin typeface="Cambria Math"/>
                                  <a:ea typeface="+mn-ea"/>
                                  <a:cs typeface="+mn-cs"/>
                                </a:rPr>
                                <m:t>=</m:t>
                              </m:r>
                              <m:f>
                                <m:fPr>
                                  <m:ctrlPr>
                                    <a:rPr kumimoji="0" lang="en-US" sz="1800" b="0" i="1" kern="1200">
                                      <a:solidFill>
                                        <a:schemeClr val="tx1"/>
                                      </a:solidFill>
                                      <a:effectLst/>
                                      <a:latin typeface="Cambria Math"/>
                                      <a:ea typeface="+mn-ea"/>
                                      <a:cs typeface="+mn-cs"/>
                                    </a:rPr>
                                  </m:ctrlPr>
                                </m:fPr>
                                <m:num>
                                  <m:sSub>
                                    <m:sSubPr>
                                      <m:ctrlPr>
                                        <a:rPr kumimoji="0" lang="en-US" sz="1800" b="0" i="1" kern="1200">
                                          <a:solidFill>
                                            <a:schemeClr val="tx1"/>
                                          </a:solidFill>
                                          <a:effectLst/>
                                          <a:latin typeface="Cambria Math"/>
                                          <a:ea typeface="+mn-ea"/>
                                          <a:cs typeface="+mn-cs"/>
                                        </a:rPr>
                                      </m:ctrlPr>
                                    </m:sSubPr>
                                    <m:e>
                                      <m:r>
                                        <a:rPr kumimoji="0" lang="en-AU" sz="1800" b="0" i="1" kern="1200">
                                          <a:solidFill>
                                            <a:schemeClr val="tx1"/>
                                          </a:solidFill>
                                          <a:effectLst/>
                                          <a:latin typeface="Cambria Math"/>
                                          <a:ea typeface="+mn-ea"/>
                                          <a:cs typeface="+mn-cs"/>
                                        </a:rPr>
                                        <m:t>𝐼</m:t>
                                      </m:r>
                                    </m:e>
                                    <m:sub>
                                      <m:r>
                                        <a:rPr kumimoji="0" lang="en-AU" sz="1800" b="0" i="1" kern="1200">
                                          <a:solidFill>
                                            <a:schemeClr val="tx1"/>
                                          </a:solidFill>
                                          <a:effectLst/>
                                          <a:latin typeface="Cambria Math"/>
                                          <a:ea typeface="+mn-ea"/>
                                          <a:cs typeface="+mn-cs"/>
                                        </a:rPr>
                                        <m:t>𝐶</m:t>
                                      </m:r>
                                      <m:r>
                                        <a:rPr kumimoji="0" lang="en-AU" sz="1800" b="0" i="1" kern="1200">
                                          <a:solidFill>
                                            <a:schemeClr val="tx1"/>
                                          </a:solidFill>
                                          <a:effectLst/>
                                          <a:latin typeface="Cambria Math"/>
                                          <a:ea typeface="+mn-ea"/>
                                          <a:cs typeface="+mn-cs"/>
                                        </a:rPr>
                                        <m:t>(</m:t>
                                      </m:r>
                                      <m:r>
                                        <a:rPr kumimoji="0" lang="en-AU" sz="1800" b="0" i="1" kern="1200">
                                          <a:solidFill>
                                            <a:schemeClr val="tx1"/>
                                          </a:solidFill>
                                          <a:effectLst/>
                                          <a:latin typeface="Cambria Math"/>
                                          <a:ea typeface="+mn-ea"/>
                                          <a:cs typeface="+mn-cs"/>
                                        </a:rPr>
                                        <m:t>𝑝</m:t>
                                      </m:r>
                                      <m:r>
                                        <a:rPr kumimoji="0" lang="en-AU" sz="1800" b="0" i="1" kern="1200">
                                          <a:solidFill>
                                            <a:schemeClr val="tx1"/>
                                          </a:solidFill>
                                          <a:effectLst/>
                                          <a:latin typeface="Cambria Math"/>
                                          <a:ea typeface="+mn-ea"/>
                                          <a:cs typeface="+mn-cs"/>
                                        </a:rPr>
                                        <m:t>)</m:t>
                                      </m:r>
                                    </m:sub>
                                  </m:sSub>
                                </m:num>
                                <m:den>
                                  <m:rad>
                                    <m:radPr>
                                      <m:degHide m:val="on"/>
                                      <m:ctrlPr>
                                        <a:rPr kumimoji="0" lang="en-US" sz="1800" b="0" i="1" kern="1200">
                                          <a:solidFill>
                                            <a:schemeClr val="tx1"/>
                                          </a:solidFill>
                                          <a:effectLst/>
                                          <a:latin typeface="Cambria Math"/>
                                          <a:ea typeface="+mn-ea"/>
                                          <a:cs typeface="+mn-cs"/>
                                        </a:rPr>
                                      </m:ctrlPr>
                                    </m:radPr>
                                    <m:deg/>
                                    <m:e>
                                      <m:r>
                                        <a:rPr kumimoji="0" lang="en-AU" sz="1800" b="0" i="1" kern="1200">
                                          <a:solidFill>
                                            <a:schemeClr val="tx1"/>
                                          </a:solidFill>
                                          <a:effectLst/>
                                          <a:latin typeface="Cambria Math"/>
                                          <a:ea typeface="+mn-ea"/>
                                          <a:cs typeface="+mn-cs"/>
                                        </a:rPr>
                                        <m:t>2</m:t>
                                      </m:r>
                                    </m:e>
                                  </m:rad>
                                </m:den>
                              </m:f>
                            </m:oMath>
                          </a14:m>
                          <a:r>
                            <a:rPr kumimoji="0" lang="en-AU" sz="1800" b="0" kern="1200">
                              <a:solidFill>
                                <a:schemeClr val="tx1"/>
                              </a:solidFill>
                              <a:effectLst/>
                              <a:latin typeface="Constantia" pitchFamily="18" charset="0"/>
                              <a:ea typeface="+mn-ea"/>
                              <a:cs typeface="+mn-cs"/>
                            </a:rPr>
                            <a:t>  </a:t>
                          </a:r>
                          <a:endParaRPr kumimoji="0" lang="en-US" sz="1800" b="0" kern="1200">
                            <a:solidFill>
                              <a:schemeClr val="tx1"/>
                            </a:solidFill>
                            <a:effectLst/>
                            <a:latin typeface="Constantia" pitchFamily="18" charset="0"/>
                            <a:ea typeface="+mn-ea"/>
                            <a:cs typeface="+mn-cs"/>
                          </a:endParaRPr>
                        </a:p>
                        <a:p>
                          <a:endParaRPr lang="en-US"/>
                        </a:p>
                      </a:txBody>
                      <a:tcPr>
                        <a:noFill/>
                      </a:tcPr>
                    </a:tc>
                    <a:tc>
                      <a:txBody>
                        <a:bodyPr/>
                        <a:lstStyle/>
                        <a:p>
                          <a:endParaRPr lang="en-US"/>
                        </a:p>
                      </a:txBody>
                      <a:tcPr>
                        <a:noFill/>
                      </a:tcPr>
                    </a:tc>
                  </a:tr>
                </a:tbl>
              </a:graphicData>
            </a:graphic>
          </p:graphicFrame>
        </mc:Choice>
        <mc:Fallback xmlns="">
          <p:graphicFrame>
            <p:nvGraphicFramePr>
              <p:cNvPr id="35905" name="Table 35904"/>
              <p:cNvGraphicFramePr>
                <a:graphicFrameLocks noGrp="1"/>
              </p:cNvGraphicFramePr>
              <p:nvPr>
                <p:extLst>
                  <p:ext uri="{D42A27DB-BD31-4B8C-83A1-F6EECF244321}">
                    <p14:modId xmlns:p14="http://schemas.microsoft.com/office/powerpoint/2010/main" val="4280177647"/>
                  </p:ext>
                </p:extLst>
              </p:nvPr>
            </p:nvGraphicFramePr>
            <p:xfrm>
              <a:off x="778336" y="1526554"/>
              <a:ext cx="8001001" cy="4645660"/>
            </p:xfrm>
            <a:graphic>
              <a:graphicData uri="http://schemas.openxmlformats.org/drawingml/2006/table">
                <a:tbl>
                  <a:tblPr firstRow="1" bandRow="1">
                    <a:tableStyleId>{5C22544A-7EE6-4342-B048-85BDC9FD1C3A}</a:tableStyleId>
                  </a:tblPr>
                  <a:tblGrid>
                    <a:gridCol w="4211053"/>
                    <a:gridCol w="3789948"/>
                  </a:tblGrid>
                  <a:tr h="4645660">
                    <a:tc>
                      <a:txBody>
                        <a:bodyPr/>
                        <a:lstStyle/>
                        <a:p>
                          <a:endParaRPr lang="en-US"/>
                        </a:p>
                      </a:txBody>
                      <a:tcPr>
                        <a:blipFill rotWithShape="1">
                          <a:blip r:embed="rId3"/>
                          <a:stretch>
                            <a:fillRect l="-145" r="-90014"/>
                          </a:stretch>
                        </a:blipFill>
                      </a:tcPr>
                    </a:tc>
                    <a:tc>
                      <a:txBody>
                        <a:bodyPr/>
                        <a:lstStyle/>
                        <a:p>
                          <a:endParaRPr lang="en-US"/>
                        </a:p>
                      </a:txBody>
                      <a:tcPr>
                        <a:noFill/>
                      </a:tcPr>
                    </a:tc>
                  </a:tr>
                </a:tbl>
              </a:graphicData>
            </a:graphic>
          </p:graphicFrame>
        </mc:Fallback>
      </mc:AlternateContent>
      <p:grpSp>
        <p:nvGrpSpPr>
          <p:cNvPr id="151" name="Group 150"/>
          <p:cNvGrpSpPr/>
          <p:nvPr/>
        </p:nvGrpSpPr>
        <p:grpSpPr>
          <a:xfrm>
            <a:off x="5181600" y="2052781"/>
            <a:ext cx="3657600" cy="3546916"/>
            <a:chOff x="-46360" y="0"/>
            <a:chExt cx="3800564" cy="2748143"/>
          </a:xfrm>
        </p:grpSpPr>
        <p:grpSp>
          <p:nvGrpSpPr>
            <p:cNvPr id="152" name="Group 151"/>
            <p:cNvGrpSpPr/>
            <p:nvPr/>
          </p:nvGrpSpPr>
          <p:grpSpPr>
            <a:xfrm>
              <a:off x="-46360" y="0"/>
              <a:ext cx="3800564" cy="2748143"/>
              <a:chOff x="-46360" y="0"/>
              <a:chExt cx="3800564" cy="2748143"/>
            </a:xfrm>
          </p:grpSpPr>
          <p:pic>
            <p:nvPicPr>
              <p:cNvPr id="157" name="Picture 15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7937" y="44484"/>
                <a:ext cx="3049647" cy="2703659"/>
              </a:xfrm>
              <a:prstGeom prst="rect">
                <a:avLst/>
              </a:prstGeom>
              <a:noFill/>
              <a:ln>
                <a:noFill/>
              </a:ln>
            </p:spPr>
          </p:pic>
          <p:cxnSp>
            <p:nvCxnSpPr>
              <p:cNvPr id="158" name="Straight Connector 157"/>
              <p:cNvCxnSpPr/>
              <p:nvPr/>
            </p:nvCxnSpPr>
            <p:spPr>
              <a:xfrm>
                <a:off x="331161" y="879801"/>
                <a:ext cx="2752656" cy="0"/>
              </a:xfrm>
              <a:prstGeom prst="line">
                <a:avLst/>
              </a:prstGeom>
              <a:ln w="12700">
                <a:solidFill>
                  <a:schemeClr val="tx1"/>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sp>
            <p:nvSpPr>
              <p:cNvPr id="159" name="Text Box 14436"/>
              <p:cNvSpPr txBox="1"/>
              <p:nvPr/>
            </p:nvSpPr>
            <p:spPr>
              <a:xfrm>
                <a:off x="2985392" y="825431"/>
                <a:ext cx="241627" cy="27473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a:effectLst/>
                    <a:latin typeface="Times New Roman"/>
                    <a:ea typeface="Times New Roman"/>
                  </a:rPr>
                  <a:t>t</a:t>
                </a:r>
              </a:p>
            </p:txBody>
          </p:sp>
          <p:sp>
            <p:nvSpPr>
              <p:cNvPr id="160" name="Text Box 14437"/>
              <p:cNvSpPr txBox="1"/>
              <p:nvPr/>
            </p:nvSpPr>
            <p:spPr>
              <a:xfrm>
                <a:off x="84026" y="0"/>
                <a:ext cx="264795"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spcAft>
                    <a:spcPts val="0"/>
                  </a:spcAft>
                </a:pPr>
                <a:r>
                  <a:rPr lang="en-US" sz="1200">
                    <a:effectLst/>
                    <a:latin typeface="Times New Roman"/>
                    <a:ea typeface="Times New Roman"/>
                  </a:rPr>
                  <a:t>u</a:t>
                </a:r>
                <a:r>
                  <a:rPr lang="en-US" sz="1200" baseline="-25000">
                    <a:effectLst/>
                    <a:latin typeface="Times New Roman"/>
                    <a:ea typeface="Times New Roman"/>
                  </a:rPr>
                  <a:t>CE</a:t>
                </a:r>
                <a:endParaRPr lang="en-US" sz="1200">
                  <a:effectLst/>
                  <a:latin typeface="Times New Roman"/>
                  <a:ea typeface="Times New Roman"/>
                </a:endParaRPr>
              </a:p>
            </p:txBody>
          </p:sp>
          <p:sp>
            <p:nvSpPr>
              <p:cNvPr id="161" name="Text Box 14439"/>
              <p:cNvSpPr txBox="1"/>
              <p:nvPr/>
            </p:nvSpPr>
            <p:spPr>
              <a:xfrm>
                <a:off x="-46360" y="375631"/>
                <a:ext cx="434852" cy="27473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spcAft>
                    <a:spcPts val="0"/>
                  </a:spcAft>
                </a:pPr>
                <a:r>
                  <a:rPr lang="en-US" sz="1200">
                    <a:effectLst/>
                    <a:latin typeface="Times New Roman"/>
                    <a:ea typeface="Times New Roman"/>
                  </a:rPr>
                  <a:t>U</a:t>
                </a:r>
                <a:r>
                  <a:rPr lang="en-US" sz="1200" baseline="-25000">
                    <a:effectLst/>
                    <a:latin typeface="Times New Roman"/>
                    <a:ea typeface="Times New Roman"/>
                  </a:rPr>
                  <a:t>CEQ</a:t>
                </a:r>
                <a:endParaRPr lang="en-US" sz="1200">
                  <a:effectLst/>
                  <a:latin typeface="Times New Roman"/>
                  <a:ea typeface="Times New Roman"/>
                </a:endParaRPr>
              </a:p>
            </p:txBody>
          </p:sp>
          <p:sp>
            <p:nvSpPr>
              <p:cNvPr id="162" name="Text Box 14440"/>
              <p:cNvSpPr txBox="1"/>
              <p:nvPr/>
            </p:nvSpPr>
            <p:spPr>
              <a:xfrm>
                <a:off x="1749716" y="217479"/>
                <a:ext cx="316230"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spcAft>
                    <a:spcPts val="0"/>
                  </a:spcAft>
                </a:pPr>
                <a:r>
                  <a:rPr lang="en-US" sz="900">
                    <a:effectLst/>
                    <a:latin typeface="Times New Roman"/>
                    <a:ea typeface="Times New Roman"/>
                  </a:rPr>
                  <a:t>U</a:t>
                </a:r>
                <a:r>
                  <a:rPr lang="en-US" sz="900" baseline="-25000">
                    <a:effectLst/>
                    <a:latin typeface="Times New Roman"/>
                    <a:ea typeface="Times New Roman"/>
                  </a:rPr>
                  <a:t>CE(p)</a:t>
                </a:r>
                <a:endParaRPr lang="en-US" sz="1200">
                  <a:effectLst/>
                  <a:latin typeface="Times New Roman"/>
                  <a:ea typeface="Times New Roman"/>
                </a:endParaRPr>
              </a:p>
            </p:txBody>
          </p:sp>
          <p:cxnSp>
            <p:nvCxnSpPr>
              <p:cNvPr id="163" name="Straight Arrow Connector 162"/>
              <p:cNvCxnSpPr/>
              <p:nvPr/>
            </p:nvCxnSpPr>
            <p:spPr>
              <a:xfrm>
                <a:off x="1715117" y="217479"/>
                <a:ext cx="0" cy="303158"/>
              </a:xfrm>
              <a:prstGeom prst="straightConnector1">
                <a:avLst/>
              </a:prstGeom>
              <a:ln>
                <a:solidFill>
                  <a:schemeClr val="tx1"/>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64" name="Text Box 14443"/>
              <p:cNvSpPr txBox="1"/>
              <p:nvPr/>
            </p:nvSpPr>
            <p:spPr>
              <a:xfrm>
                <a:off x="187822" y="1458097"/>
                <a:ext cx="151609" cy="27473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spcAft>
                    <a:spcPts val="0"/>
                  </a:spcAft>
                </a:pPr>
                <a:r>
                  <a:rPr lang="en-US" sz="1200">
                    <a:effectLst/>
                    <a:latin typeface="Times New Roman"/>
                    <a:ea typeface="Times New Roman"/>
                  </a:rPr>
                  <a:t>i</a:t>
                </a:r>
                <a:r>
                  <a:rPr lang="en-US" sz="1200" baseline="-25000">
                    <a:effectLst/>
                    <a:latin typeface="Times New Roman"/>
                    <a:ea typeface="Times New Roman"/>
                  </a:rPr>
                  <a:t>C</a:t>
                </a:r>
                <a:endParaRPr lang="en-US" sz="1200">
                  <a:effectLst/>
                  <a:latin typeface="Times New Roman"/>
                  <a:ea typeface="Times New Roman"/>
                </a:endParaRPr>
              </a:p>
            </p:txBody>
          </p:sp>
          <p:sp>
            <p:nvSpPr>
              <p:cNvPr id="165" name="Text Box 14444"/>
              <p:cNvSpPr txBox="1"/>
              <p:nvPr/>
            </p:nvSpPr>
            <p:spPr>
              <a:xfrm>
                <a:off x="1902940" y="1729946"/>
                <a:ext cx="203200" cy="14668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spcAft>
                    <a:spcPts val="0"/>
                  </a:spcAft>
                </a:pPr>
                <a:r>
                  <a:rPr lang="en-US" sz="900">
                    <a:effectLst/>
                    <a:latin typeface="Times New Roman"/>
                    <a:ea typeface="Times New Roman"/>
                  </a:rPr>
                  <a:t>I</a:t>
                </a:r>
                <a:r>
                  <a:rPr lang="en-US" sz="900" baseline="-25000">
                    <a:effectLst/>
                    <a:latin typeface="Times New Roman"/>
                    <a:ea typeface="Times New Roman"/>
                  </a:rPr>
                  <a:t>C(P)</a:t>
                </a:r>
                <a:endParaRPr lang="en-US" sz="1200">
                  <a:effectLst/>
                  <a:latin typeface="Times New Roman"/>
                  <a:ea typeface="Times New Roman"/>
                </a:endParaRPr>
              </a:p>
            </p:txBody>
          </p:sp>
          <p:cxnSp>
            <p:nvCxnSpPr>
              <p:cNvPr id="166" name="Straight Arrow Connector 165"/>
              <p:cNvCxnSpPr/>
              <p:nvPr/>
            </p:nvCxnSpPr>
            <p:spPr>
              <a:xfrm>
                <a:off x="1863399" y="1665691"/>
                <a:ext cx="0" cy="383540"/>
              </a:xfrm>
              <a:prstGeom prst="straightConnector1">
                <a:avLst/>
              </a:prstGeom>
              <a:ln>
                <a:solidFill>
                  <a:schemeClr val="tx1"/>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67" name="Text Box 14446"/>
              <p:cNvSpPr txBox="1"/>
              <p:nvPr/>
            </p:nvSpPr>
            <p:spPr>
              <a:xfrm>
                <a:off x="36058" y="1858314"/>
                <a:ext cx="270771" cy="398481"/>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spcAft>
                    <a:spcPts val="0"/>
                  </a:spcAft>
                </a:pPr>
                <a:r>
                  <a:rPr lang="en-US" sz="1200">
                    <a:effectLst/>
                    <a:latin typeface="Times New Roman"/>
                    <a:ea typeface="Times New Roman"/>
                  </a:rPr>
                  <a:t>I</a:t>
                </a:r>
                <a:r>
                  <a:rPr lang="en-US" sz="1200" baseline="-25000">
                    <a:effectLst/>
                    <a:latin typeface="Times New Roman"/>
                    <a:ea typeface="Times New Roman"/>
                  </a:rPr>
                  <a:t>CQ</a:t>
                </a:r>
                <a:endParaRPr lang="en-US" sz="1200">
                  <a:effectLst/>
                  <a:latin typeface="Times New Roman"/>
                  <a:ea typeface="Times New Roman"/>
                </a:endParaRPr>
              </a:p>
            </p:txBody>
          </p:sp>
          <p:sp>
            <p:nvSpPr>
              <p:cNvPr id="168" name="Text Box 14399"/>
              <p:cNvSpPr txBox="1"/>
              <p:nvPr/>
            </p:nvSpPr>
            <p:spPr>
              <a:xfrm>
                <a:off x="2678471" y="54368"/>
                <a:ext cx="1075733"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spcAft>
                    <a:spcPts val="0"/>
                  </a:spcAft>
                </a:pPr>
                <a:r>
                  <a:rPr lang="en-US" sz="1200">
                    <a:effectLst/>
                    <a:latin typeface="Times New Roman"/>
                    <a:ea typeface="Times New Roman"/>
                  </a:rPr>
                  <a:t>u</a:t>
                </a:r>
                <a:r>
                  <a:rPr lang="en-US" sz="1200" baseline="-25000">
                    <a:effectLst/>
                    <a:latin typeface="Times New Roman"/>
                    <a:ea typeface="Times New Roman"/>
                  </a:rPr>
                  <a:t>ce</a:t>
                </a:r>
                <a:r>
                  <a:rPr lang="en-US" sz="1200">
                    <a:effectLst/>
                    <a:latin typeface="Times New Roman"/>
                    <a:ea typeface="Times New Roman"/>
                  </a:rPr>
                  <a:t>=U</a:t>
                </a:r>
                <a:r>
                  <a:rPr lang="en-US" sz="1200" baseline="-25000">
                    <a:effectLst/>
                    <a:latin typeface="Times New Roman"/>
                    <a:ea typeface="Times New Roman"/>
                  </a:rPr>
                  <a:t>CE(p)</a:t>
                </a:r>
                <a:r>
                  <a:rPr lang="en-US" sz="1200">
                    <a:effectLst/>
                    <a:latin typeface="Times New Roman"/>
                    <a:ea typeface="Times New Roman"/>
                  </a:rPr>
                  <a:t>sinωt</a:t>
                </a:r>
              </a:p>
            </p:txBody>
          </p:sp>
          <p:sp>
            <p:nvSpPr>
              <p:cNvPr id="169" name="Freeform 168"/>
              <p:cNvSpPr/>
              <p:nvPr/>
            </p:nvSpPr>
            <p:spPr>
              <a:xfrm>
                <a:off x="2451580" y="271849"/>
                <a:ext cx="360074" cy="146872"/>
              </a:xfrm>
              <a:custGeom>
                <a:avLst/>
                <a:gdLst>
                  <a:gd name="connsiteX0" fmla="*/ 213202 w 274042"/>
                  <a:gd name="connsiteY0" fmla="*/ 0 h 146872"/>
                  <a:gd name="connsiteX1" fmla="*/ 260580 w 274042"/>
                  <a:gd name="connsiteY1" fmla="*/ 94756 h 146872"/>
                  <a:gd name="connsiteX2" fmla="*/ 0 w 274042"/>
                  <a:gd name="connsiteY2" fmla="*/ 146872 h 146872"/>
                </a:gdLst>
                <a:ahLst/>
                <a:cxnLst>
                  <a:cxn ang="0">
                    <a:pos x="connsiteX0" y="connsiteY0"/>
                  </a:cxn>
                  <a:cxn ang="0">
                    <a:pos x="connsiteX1" y="connsiteY1"/>
                  </a:cxn>
                  <a:cxn ang="0">
                    <a:pos x="connsiteX2" y="connsiteY2"/>
                  </a:cxn>
                </a:cxnLst>
                <a:rect l="l" t="t" r="r" b="b"/>
                <a:pathLst>
                  <a:path w="274042" h="146872">
                    <a:moveTo>
                      <a:pt x="213202" y="0"/>
                    </a:moveTo>
                    <a:cubicBezTo>
                      <a:pt x="254658" y="35138"/>
                      <a:pt x="296114" y="70277"/>
                      <a:pt x="260580" y="94756"/>
                    </a:cubicBezTo>
                    <a:cubicBezTo>
                      <a:pt x="225046" y="119235"/>
                      <a:pt x="112523" y="133053"/>
                      <a:pt x="0" y="146872"/>
                    </a:cubicBezTo>
                  </a:path>
                </a:pathLst>
              </a:custGeom>
              <a:ln>
                <a:solidFill>
                  <a:schemeClr val="tx1">
                    <a:lumMod val="75000"/>
                    <a:lumOff val="25000"/>
                  </a:schemeClr>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0" name="Text Box 14414"/>
              <p:cNvSpPr txBox="1"/>
              <p:nvPr/>
            </p:nvSpPr>
            <p:spPr>
              <a:xfrm>
                <a:off x="904514" y="1734889"/>
                <a:ext cx="293370" cy="21209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spcAft>
                    <a:spcPts val="0"/>
                  </a:spcAft>
                </a:pPr>
                <a:r>
                  <a:rPr lang="en-US" sz="900">
                    <a:effectLst/>
                    <a:latin typeface="Times New Roman"/>
                    <a:ea typeface="Times New Roman"/>
                  </a:rPr>
                  <a:t>I</a:t>
                </a:r>
                <a:r>
                  <a:rPr lang="en-US" sz="900" baseline="-25000">
                    <a:effectLst/>
                    <a:latin typeface="Times New Roman"/>
                    <a:ea typeface="Times New Roman"/>
                  </a:rPr>
                  <a:t>C(P-P</a:t>
                </a:r>
                <a:r>
                  <a:rPr lang="en-US" sz="1000" baseline="-25000">
                    <a:effectLst/>
                    <a:latin typeface="Times New Roman"/>
                    <a:ea typeface="Times New Roman"/>
                  </a:rPr>
                  <a:t>)</a:t>
                </a:r>
                <a:endParaRPr lang="en-US" sz="1200">
                  <a:effectLst/>
                  <a:latin typeface="Times New Roman"/>
                  <a:ea typeface="Times New Roman"/>
                </a:endParaRPr>
              </a:p>
            </p:txBody>
          </p:sp>
          <p:cxnSp>
            <p:nvCxnSpPr>
              <p:cNvPr id="171" name="Straight Arrow Connector 170"/>
              <p:cNvCxnSpPr/>
              <p:nvPr/>
            </p:nvCxnSpPr>
            <p:spPr>
              <a:xfrm>
                <a:off x="1418555" y="232307"/>
                <a:ext cx="0" cy="594360"/>
              </a:xfrm>
              <a:prstGeom prst="straightConnector1">
                <a:avLst/>
              </a:prstGeom>
              <a:ln>
                <a:solidFill>
                  <a:schemeClr val="tx1"/>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72" name="Text Box 14425"/>
              <p:cNvSpPr txBox="1"/>
              <p:nvPr/>
            </p:nvSpPr>
            <p:spPr>
              <a:xfrm>
                <a:off x="852274" y="172964"/>
                <a:ext cx="402909" cy="22733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spcAft>
                    <a:spcPts val="0"/>
                  </a:spcAft>
                </a:pPr>
                <a:r>
                  <a:rPr lang="en-US" sz="800">
                    <a:effectLst/>
                    <a:latin typeface="Times New Roman"/>
                    <a:ea typeface="Times New Roman"/>
                  </a:rPr>
                  <a:t>U</a:t>
                </a:r>
                <a:r>
                  <a:rPr lang="en-US" sz="800" baseline="-25000">
                    <a:effectLst/>
                    <a:latin typeface="Times New Roman"/>
                    <a:ea typeface="Times New Roman"/>
                  </a:rPr>
                  <a:t>CE(p-p)</a:t>
                </a:r>
                <a:endParaRPr lang="en-US" sz="1200">
                  <a:effectLst/>
                  <a:latin typeface="Times New Roman"/>
                  <a:ea typeface="Times New Roman"/>
                </a:endParaRPr>
              </a:p>
            </p:txBody>
          </p:sp>
          <p:sp>
            <p:nvSpPr>
              <p:cNvPr id="173" name="Freeform 172"/>
              <p:cNvSpPr/>
              <p:nvPr/>
            </p:nvSpPr>
            <p:spPr>
              <a:xfrm>
                <a:off x="983597" y="350932"/>
                <a:ext cx="435114" cy="276791"/>
              </a:xfrm>
              <a:custGeom>
                <a:avLst/>
                <a:gdLst>
                  <a:gd name="connsiteX0" fmla="*/ 34755 w 435114"/>
                  <a:gd name="connsiteY0" fmla="*/ 0 h 276791"/>
                  <a:gd name="connsiteX1" fmla="*/ 39698 w 435114"/>
                  <a:gd name="connsiteY1" fmla="*/ 143338 h 276791"/>
                  <a:gd name="connsiteX2" fmla="*/ 435114 w 435114"/>
                  <a:gd name="connsiteY2" fmla="*/ 276791 h 276791"/>
                </a:gdLst>
                <a:ahLst/>
                <a:cxnLst>
                  <a:cxn ang="0">
                    <a:pos x="connsiteX0" y="connsiteY0"/>
                  </a:cxn>
                  <a:cxn ang="0">
                    <a:pos x="connsiteX1" y="connsiteY1"/>
                  </a:cxn>
                  <a:cxn ang="0">
                    <a:pos x="connsiteX2" y="connsiteY2"/>
                  </a:cxn>
                </a:cxnLst>
                <a:rect l="l" t="t" r="r" b="b"/>
                <a:pathLst>
                  <a:path w="435114" h="276791">
                    <a:moveTo>
                      <a:pt x="34755" y="0"/>
                    </a:moveTo>
                    <a:cubicBezTo>
                      <a:pt x="3863" y="48603"/>
                      <a:pt x="-27028" y="97206"/>
                      <a:pt x="39698" y="143338"/>
                    </a:cubicBezTo>
                    <a:cubicBezTo>
                      <a:pt x="106424" y="189470"/>
                      <a:pt x="270769" y="233130"/>
                      <a:pt x="435114" y="276791"/>
                    </a:cubicBezTo>
                  </a:path>
                </a:pathLst>
              </a:custGeom>
              <a:ln>
                <a:solidFill>
                  <a:srgbClr val="FF0000"/>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4" name="Freeform 173"/>
              <p:cNvSpPr/>
              <p:nvPr/>
            </p:nvSpPr>
            <p:spPr>
              <a:xfrm>
                <a:off x="909457" y="1907883"/>
                <a:ext cx="517046" cy="302848"/>
              </a:xfrm>
              <a:custGeom>
                <a:avLst/>
                <a:gdLst>
                  <a:gd name="connsiteX0" fmla="*/ 52432 w 517046"/>
                  <a:gd name="connsiteY0" fmla="*/ 0 h 302848"/>
                  <a:gd name="connsiteX1" fmla="*/ 42546 w 517046"/>
                  <a:gd name="connsiteY1" fmla="*/ 257021 h 302848"/>
                  <a:gd name="connsiteX2" fmla="*/ 517046 w 517046"/>
                  <a:gd name="connsiteY2" fmla="*/ 301505 h 302848"/>
                </a:gdLst>
                <a:ahLst/>
                <a:cxnLst>
                  <a:cxn ang="0">
                    <a:pos x="connsiteX0" y="connsiteY0"/>
                  </a:cxn>
                  <a:cxn ang="0">
                    <a:pos x="connsiteX1" y="connsiteY1"/>
                  </a:cxn>
                  <a:cxn ang="0">
                    <a:pos x="connsiteX2" y="connsiteY2"/>
                  </a:cxn>
                </a:cxnLst>
                <a:rect l="l" t="t" r="r" b="b"/>
                <a:pathLst>
                  <a:path w="517046" h="302848">
                    <a:moveTo>
                      <a:pt x="52432" y="0"/>
                    </a:moveTo>
                    <a:cubicBezTo>
                      <a:pt x="8771" y="103385"/>
                      <a:pt x="-34890" y="206770"/>
                      <a:pt x="42546" y="257021"/>
                    </a:cubicBezTo>
                    <a:cubicBezTo>
                      <a:pt x="119982" y="307272"/>
                      <a:pt x="318514" y="304388"/>
                      <a:pt x="517046" y="301505"/>
                    </a:cubicBezTo>
                  </a:path>
                </a:pathLst>
              </a:custGeom>
              <a:ln>
                <a:solidFill>
                  <a:srgbClr val="FF0000"/>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153" name="Straight Connector 152"/>
            <p:cNvCxnSpPr/>
            <p:nvPr/>
          </p:nvCxnSpPr>
          <p:spPr>
            <a:xfrm>
              <a:off x="1424539" y="211756"/>
              <a:ext cx="94282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981777" y="2396691"/>
              <a:ext cx="885973" cy="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1434164" y="1665171"/>
              <a:ext cx="0" cy="731520"/>
            </a:xfrm>
            <a:prstGeom prst="straightConnector1">
              <a:avLst/>
            </a:prstGeom>
            <a:ln>
              <a:solidFill>
                <a:schemeClr val="tx1"/>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962526" y="808522"/>
              <a:ext cx="885825" cy="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05006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p:cNvSpPr>
                <a:spLocks noGrp="1"/>
              </p:cNvSpPr>
              <p:nvPr>
                <p:ph sz="quarter" idx="1"/>
              </p:nvPr>
            </p:nvSpPr>
            <p:spPr>
              <a:xfrm>
                <a:off x="228600" y="889575"/>
                <a:ext cx="5791200" cy="6120825"/>
              </a:xfrm>
            </p:spPr>
            <p:txBody>
              <a:bodyPr>
                <a:normAutofit fontScale="62500" lnSpcReduction="20000"/>
              </a:bodyPr>
              <a:lstStyle/>
              <a:p>
                <a:pPr>
                  <a:buSzPct val="100000"/>
                  <a:buBlip>
                    <a:blip r:embed="rId3"/>
                  </a:buBlip>
                </a:pPr>
                <a:r>
                  <a:rPr lang="en-US" sz="3800" u="sng" smtClean="0">
                    <a:solidFill>
                      <a:srgbClr val="FF0000"/>
                    </a:solidFill>
                    <a:latin typeface="Constantia" pitchFamily="18" charset="0"/>
                    <a:cs typeface="Times New Roman" pitchFamily="18" charset="0"/>
                  </a:rPr>
                  <a:t> Tải điện trở</a:t>
                </a:r>
              </a:p>
              <a:p>
                <a:r>
                  <a:rPr lang="en-US" sz="2700" smtClean="0">
                    <a:latin typeface="Constantia" pitchFamily="18" charset="0"/>
                    <a:cs typeface="Times New Roman" pitchFamily="18" charset="0"/>
                  </a:rPr>
                  <a:t>Tải là điện trở, thường có giá trị nhỏ (4</a:t>
                </a:r>
                <a:r>
                  <a:rPr lang="el-GR" sz="2700" smtClean="0">
                    <a:latin typeface="Constantia" pitchFamily="18" charset="0"/>
                    <a:cs typeface="Times New Roman" pitchFamily="18" charset="0"/>
                  </a:rPr>
                  <a:t>Ω</a:t>
                </a:r>
                <a:r>
                  <a:rPr lang="en-US" sz="2700" smtClean="0">
                    <a:latin typeface="Constantia" pitchFamily="18" charset="0"/>
                    <a:cs typeface="Times New Roman" pitchFamily="18" charset="0"/>
                  </a:rPr>
                  <a:t>, 8</a:t>
                </a:r>
                <a:r>
                  <a:rPr lang="el-GR" sz="2700" smtClean="0">
                    <a:latin typeface="Constantia" pitchFamily="18" charset="0"/>
                    <a:cs typeface="Times New Roman" pitchFamily="18" charset="0"/>
                  </a:rPr>
                  <a:t>Ω</a:t>
                </a:r>
                <a:r>
                  <a:rPr lang="en-US" sz="2700" smtClean="0">
                    <a:latin typeface="Constantia" pitchFamily="18" charset="0"/>
                    <a:cs typeface="Times New Roman" pitchFamily="18" charset="0"/>
                  </a:rPr>
                  <a:t>, 16</a:t>
                </a:r>
                <a:r>
                  <a:rPr lang="el-GR" sz="2700" smtClean="0">
                    <a:latin typeface="Constantia" pitchFamily="18" charset="0"/>
                    <a:cs typeface="Times New Roman" pitchFamily="18" charset="0"/>
                  </a:rPr>
                  <a:t>Ω</a:t>
                </a:r>
                <a:r>
                  <a:rPr lang="en-US" sz="2700" smtClean="0">
                    <a:latin typeface="Constantia" pitchFamily="18" charset="0"/>
                    <a:cs typeface="Times New Roman" pitchFamily="18" charset="0"/>
                  </a:rPr>
                  <a:t>)</a:t>
                </a:r>
              </a:p>
              <a:p>
                <a:pPr lvl="1">
                  <a:buFont typeface="Wingdings" pitchFamily="2" charset="2"/>
                  <a:buChar char="§"/>
                </a:pPr>
                <a:r>
                  <a:rPr lang="en-US" sz="2700" smtClean="0">
                    <a:latin typeface="Constantia" pitchFamily="18" charset="0"/>
                  </a:rPr>
                  <a:t>Dòng </a:t>
                </a:r>
                <a:r>
                  <a:rPr lang="en-US" sz="2700">
                    <a:latin typeface="Constantia" pitchFamily="18" charset="0"/>
                  </a:rPr>
                  <a:t>phân cực I</a:t>
                </a:r>
                <a:r>
                  <a:rPr lang="en-US" sz="2700" baseline="-25000">
                    <a:latin typeface="Constantia" pitchFamily="18" charset="0"/>
                  </a:rPr>
                  <a:t>B</a:t>
                </a:r>
                <a:r>
                  <a:rPr lang="en-US" sz="2700">
                    <a:latin typeface="Constantia" pitchFamily="18" charset="0"/>
                  </a:rPr>
                  <a:t>:   </a:t>
                </a:r>
                <a14:m>
                  <m:oMath xmlns:m="http://schemas.openxmlformats.org/officeDocument/2006/math">
                    <m:sSub>
                      <m:sSubPr>
                        <m:ctrlPr>
                          <a:rPr lang="en-US" sz="2700" i="1">
                            <a:latin typeface="Cambria Math"/>
                          </a:rPr>
                        </m:ctrlPr>
                      </m:sSubPr>
                      <m:e>
                        <m:r>
                          <a:rPr lang="en-US" sz="2700" i="1">
                            <a:latin typeface="Cambria Math"/>
                          </a:rPr>
                          <m:t>𝐼</m:t>
                        </m:r>
                      </m:e>
                      <m:sub>
                        <m:r>
                          <a:rPr lang="en-US" sz="2700" i="1">
                            <a:latin typeface="Cambria Math"/>
                          </a:rPr>
                          <m:t>𝐵𝑄</m:t>
                        </m:r>
                      </m:sub>
                    </m:sSub>
                    <m:r>
                      <a:rPr lang="en-US" sz="2700" i="1">
                        <a:latin typeface="Cambria Math"/>
                      </a:rPr>
                      <m:t>=</m:t>
                    </m:r>
                    <m:f>
                      <m:fPr>
                        <m:ctrlPr>
                          <a:rPr lang="en-US" sz="2700" i="1">
                            <a:latin typeface="Cambria Math"/>
                          </a:rPr>
                        </m:ctrlPr>
                      </m:fPr>
                      <m:num>
                        <m:sSub>
                          <m:sSubPr>
                            <m:ctrlPr>
                              <a:rPr lang="en-US" sz="2700" i="1">
                                <a:latin typeface="Cambria Math"/>
                              </a:rPr>
                            </m:ctrlPr>
                          </m:sSubPr>
                          <m:e>
                            <m:r>
                              <a:rPr lang="en-US" sz="2700" i="1">
                                <a:latin typeface="Cambria Math"/>
                              </a:rPr>
                              <m:t>𝑉</m:t>
                            </m:r>
                          </m:e>
                          <m:sub>
                            <m:r>
                              <a:rPr lang="en-US" sz="2700" i="1">
                                <a:latin typeface="Cambria Math"/>
                              </a:rPr>
                              <m:t>𝐶𝐶</m:t>
                            </m:r>
                          </m:sub>
                        </m:sSub>
                        <m:r>
                          <a:rPr lang="en-US" sz="2700" i="1">
                            <a:latin typeface="Cambria Math"/>
                          </a:rPr>
                          <m:t>−</m:t>
                        </m:r>
                        <m:sSub>
                          <m:sSubPr>
                            <m:ctrlPr>
                              <a:rPr lang="en-US" sz="2700" i="1">
                                <a:latin typeface="Cambria Math"/>
                              </a:rPr>
                            </m:ctrlPr>
                          </m:sSubPr>
                          <m:e>
                            <m:r>
                              <a:rPr lang="en-US" sz="2700" i="1">
                                <a:latin typeface="Cambria Math"/>
                              </a:rPr>
                              <m:t>𝑈</m:t>
                            </m:r>
                          </m:e>
                          <m:sub>
                            <m:r>
                              <a:rPr lang="en-US" sz="2700" i="1">
                                <a:latin typeface="Cambria Math"/>
                              </a:rPr>
                              <m:t>𝐵𝐸𝑄</m:t>
                            </m:r>
                          </m:sub>
                        </m:sSub>
                      </m:num>
                      <m:den>
                        <m:sSub>
                          <m:sSubPr>
                            <m:ctrlPr>
                              <a:rPr lang="en-US" sz="2700" i="1">
                                <a:latin typeface="Cambria Math"/>
                              </a:rPr>
                            </m:ctrlPr>
                          </m:sSubPr>
                          <m:e>
                            <m:r>
                              <a:rPr lang="en-US" sz="2700" i="1">
                                <a:latin typeface="Cambria Math"/>
                              </a:rPr>
                              <m:t>𝑅</m:t>
                            </m:r>
                          </m:e>
                          <m:sub>
                            <m:r>
                              <a:rPr lang="en-US" sz="2700" i="1">
                                <a:latin typeface="Cambria Math"/>
                              </a:rPr>
                              <m:t>𝐵</m:t>
                            </m:r>
                          </m:sub>
                        </m:sSub>
                      </m:den>
                    </m:f>
                  </m:oMath>
                </a14:m>
                <a:endParaRPr lang="en-US" sz="2700" smtClean="0">
                  <a:latin typeface="Constantia" pitchFamily="18" charset="0"/>
                </a:endParaRPr>
              </a:p>
              <a:p>
                <a:pPr lvl="1">
                  <a:buFont typeface="Wingdings" pitchFamily="2" charset="2"/>
                  <a:buChar char="§"/>
                </a:pPr>
                <a:r>
                  <a:rPr lang="en-US" sz="2700">
                    <a:latin typeface="Constantia" pitchFamily="18" charset="0"/>
                  </a:rPr>
                  <a:t>Dòng Collector I</a:t>
                </a:r>
                <a:r>
                  <a:rPr lang="en-US" sz="2700" baseline="-25000">
                    <a:latin typeface="Constantia" pitchFamily="18" charset="0"/>
                  </a:rPr>
                  <a:t>C</a:t>
                </a:r>
                <a:r>
                  <a:rPr lang="en-US" sz="2700">
                    <a:latin typeface="Constantia" pitchFamily="18" charset="0"/>
                  </a:rPr>
                  <a:t>:       </a:t>
                </a:r>
                <a14:m>
                  <m:oMath xmlns:m="http://schemas.openxmlformats.org/officeDocument/2006/math">
                    <m:sSub>
                      <m:sSubPr>
                        <m:ctrlPr>
                          <a:rPr lang="en-US" sz="2700" i="1">
                            <a:latin typeface="Cambria Math"/>
                          </a:rPr>
                        </m:ctrlPr>
                      </m:sSubPr>
                      <m:e>
                        <m:r>
                          <a:rPr lang="en-US" sz="2700" i="1">
                            <a:latin typeface="Cambria Math"/>
                          </a:rPr>
                          <m:t>𝐼</m:t>
                        </m:r>
                      </m:e>
                      <m:sub>
                        <m:r>
                          <a:rPr lang="en-US" sz="2700" i="1">
                            <a:latin typeface="Cambria Math"/>
                          </a:rPr>
                          <m:t>𝐶𝑄</m:t>
                        </m:r>
                      </m:sub>
                    </m:sSub>
                    <m:r>
                      <a:rPr lang="en-US" sz="2700" i="1">
                        <a:latin typeface="Cambria Math"/>
                      </a:rPr>
                      <m:t>=</m:t>
                    </m:r>
                    <m:r>
                      <a:rPr lang="en-US" sz="2700" i="1">
                        <a:latin typeface="Cambria Math"/>
                      </a:rPr>
                      <m:t>𝛽</m:t>
                    </m:r>
                    <m:r>
                      <a:rPr lang="en-US" sz="2700" i="1">
                        <a:latin typeface="Cambria Math"/>
                      </a:rPr>
                      <m:t>∙</m:t>
                    </m:r>
                    <m:sSub>
                      <m:sSubPr>
                        <m:ctrlPr>
                          <a:rPr lang="en-US" sz="2700" i="1">
                            <a:latin typeface="Cambria Math"/>
                          </a:rPr>
                        </m:ctrlPr>
                      </m:sSubPr>
                      <m:e>
                        <m:r>
                          <a:rPr lang="en-US" sz="2700" i="1">
                            <a:latin typeface="Cambria Math"/>
                          </a:rPr>
                          <m:t>𝐼</m:t>
                        </m:r>
                      </m:e>
                      <m:sub>
                        <m:r>
                          <a:rPr lang="en-US" sz="2700" i="1">
                            <a:latin typeface="Cambria Math"/>
                          </a:rPr>
                          <m:t>𝐵</m:t>
                        </m:r>
                      </m:sub>
                    </m:sSub>
                  </m:oMath>
                </a14:m>
                <a:endParaRPr lang="en-US" sz="2700" smtClean="0">
                  <a:latin typeface="Constantia" pitchFamily="18" charset="0"/>
                </a:endParaRPr>
              </a:p>
              <a:p>
                <a:pPr lvl="1">
                  <a:buFont typeface="Wingdings" pitchFamily="2" charset="2"/>
                  <a:buChar char="§"/>
                </a:pPr>
                <a:r>
                  <a:rPr lang="en-US" sz="2700">
                    <a:latin typeface="Constantia" pitchFamily="18" charset="0"/>
                  </a:rPr>
                  <a:t>Điện áp đầu ra U</a:t>
                </a:r>
                <a:r>
                  <a:rPr lang="en-US" sz="2700" baseline="-25000">
                    <a:latin typeface="Constantia" pitchFamily="18" charset="0"/>
                  </a:rPr>
                  <a:t>CE:      </a:t>
                </a:r>
                <a14:m>
                  <m:oMath xmlns:m="http://schemas.openxmlformats.org/officeDocument/2006/math">
                    <m:sSub>
                      <m:sSubPr>
                        <m:ctrlPr>
                          <a:rPr lang="en-US" sz="2700" i="1">
                            <a:latin typeface="Cambria Math"/>
                          </a:rPr>
                        </m:ctrlPr>
                      </m:sSubPr>
                      <m:e>
                        <m:r>
                          <a:rPr lang="en-US" sz="2700" i="1">
                            <a:latin typeface="Cambria Math"/>
                          </a:rPr>
                          <m:t>𝑈</m:t>
                        </m:r>
                      </m:e>
                      <m:sub>
                        <m:r>
                          <a:rPr lang="en-US" sz="2700" i="1">
                            <a:latin typeface="Cambria Math"/>
                          </a:rPr>
                          <m:t>𝐶𝐸𝑄</m:t>
                        </m:r>
                      </m:sub>
                    </m:sSub>
                    <m:r>
                      <a:rPr lang="en-US" sz="2700" i="1">
                        <a:latin typeface="Cambria Math"/>
                      </a:rPr>
                      <m:t>=</m:t>
                    </m:r>
                    <m:sSub>
                      <m:sSubPr>
                        <m:ctrlPr>
                          <a:rPr lang="en-US" sz="2700" i="1">
                            <a:latin typeface="Cambria Math"/>
                          </a:rPr>
                        </m:ctrlPr>
                      </m:sSubPr>
                      <m:e>
                        <m:r>
                          <a:rPr lang="en-US" sz="2700" i="1">
                            <a:latin typeface="Cambria Math"/>
                          </a:rPr>
                          <m:t>𝑉</m:t>
                        </m:r>
                      </m:e>
                      <m:sub>
                        <m:r>
                          <a:rPr lang="en-US" sz="2700" i="1">
                            <a:latin typeface="Cambria Math"/>
                          </a:rPr>
                          <m:t>𝐶𝐶</m:t>
                        </m:r>
                      </m:sub>
                    </m:sSub>
                    <m:r>
                      <a:rPr lang="en-US" sz="2700" i="1">
                        <a:latin typeface="Cambria Math"/>
                      </a:rPr>
                      <m:t>−</m:t>
                    </m:r>
                    <m:sSub>
                      <m:sSubPr>
                        <m:ctrlPr>
                          <a:rPr lang="en-US" sz="2700" i="1">
                            <a:latin typeface="Cambria Math"/>
                          </a:rPr>
                        </m:ctrlPr>
                      </m:sSubPr>
                      <m:e>
                        <m:r>
                          <a:rPr lang="en-US" sz="2700" i="1">
                            <a:latin typeface="Cambria Math"/>
                          </a:rPr>
                          <m:t>𝐼</m:t>
                        </m:r>
                      </m:e>
                      <m:sub>
                        <m:r>
                          <a:rPr lang="en-US" sz="2700" i="1">
                            <a:latin typeface="Cambria Math"/>
                          </a:rPr>
                          <m:t>𝐶</m:t>
                        </m:r>
                      </m:sub>
                    </m:sSub>
                    <m:r>
                      <a:rPr lang="en-US" sz="2700" i="1">
                        <a:latin typeface="Cambria Math"/>
                      </a:rPr>
                      <m:t>∙</m:t>
                    </m:r>
                    <m:sSub>
                      <m:sSubPr>
                        <m:ctrlPr>
                          <a:rPr lang="en-US" sz="2700" i="1">
                            <a:latin typeface="Cambria Math"/>
                          </a:rPr>
                        </m:ctrlPr>
                      </m:sSubPr>
                      <m:e>
                        <m:r>
                          <a:rPr lang="en-US" sz="2700" i="1">
                            <a:latin typeface="Cambria Math"/>
                          </a:rPr>
                          <m:t>𝑅</m:t>
                        </m:r>
                      </m:e>
                      <m:sub>
                        <m:r>
                          <a:rPr lang="en-US" sz="2700" i="1">
                            <a:latin typeface="Cambria Math"/>
                          </a:rPr>
                          <m:t>𝐶</m:t>
                        </m:r>
                      </m:sub>
                    </m:sSub>
                  </m:oMath>
                </a14:m>
                <a:endParaRPr lang="en-US" sz="2700" smtClean="0">
                  <a:latin typeface="Constantia" pitchFamily="18" charset="0"/>
                </a:endParaRPr>
              </a:p>
              <a:p>
                <a:pPr lvl="1">
                  <a:buFont typeface="Wingdings" pitchFamily="2" charset="2"/>
                  <a:buChar char="§"/>
                </a:pPr>
                <a:r>
                  <a:rPr lang="en-US" sz="2700">
                    <a:latin typeface="Constantia" pitchFamily="18" charset="0"/>
                  </a:rPr>
                  <a:t> </a:t>
                </a:r>
                <a:r>
                  <a:rPr lang="en-US" sz="2700" smtClean="0">
                    <a:latin typeface="Constantia" pitchFamily="18" charset="0"/>
                  </a:rPr>
                  <a:t>Phương trình đường tải tĩnh: </a:t>
                </a:r>
              </a:p>
              <a:p>
                <a:pPr marL="0" indent="0">
                  <a:buNone/>
                </a:pPr>
                <a14:m>
                  <m:oMathPara xmlns:m="http://schemas.openxmlformats.org/officeDocument/2006/math">
                    <m:oMathParaPr>
                      <m:jc m:val="centerGroup"/>
                    </m:oMathParaPr>
                    <m:oMath xmlns:m="http://schemas.openxmlformats.org/officeDocument/2006/math">
                      <m:sSub>
                        <m:sSubPr>
                          <m:ctrlPr>
                            <a:rPr lang="en-US" sz="2700" i="1">
                              <a:latin typeface="Cambria Math"/>
                            </a:rPr>
                          </m:ctrlPr>
                        </m:sSubPr>
                        <m:e>
                          <m:r>
                            <a:rPr lang="en-US" sz="2700" i="1">
                              <a:latin typeface="Cambria Math"/>
                            </a:rPr>
                            <m:t>𝑈</m:t>
                          </m:r>
                        </m:e>
                        <m:sub>
                          <m:r>
                            <a:rPr lang="en-US" sz="2700" i="1">
                              <a:latin typeface="Cambria Math"/>
                            </a:rPr>
                            <m:t>𝐶𝐸</m:t>
                          </m:r>
                        </m:sub>
                      </m:sSub>
                      <m:r>
                        <a:rPr lang="en-US" sz="2700" i="1">
                          <a:latin typeface="Cambria Math"/>
                        </a:rPr>
                        <m:t>=</m:t>
                      </m:r>
                      <m:sSub>
                        <m:sSubPr>
                          <m:ctrlPr>
                            <a:rPr lang="en-US" sz="2700" i="1">
                              <a:latin typeface="Cambria Math"/>
                            </a:rPr>
                          </m:ctrlPr>
                        </m:sSubPr>
                        <m:e>
                          <m:r>
                            <a:rPr lang="en-US" sz="2700" i="1">
                              <a:latin typeface="Cambria Math"/>
                            </a:rPr>
                            <m:t>𝑉</m:t>
                          </m:r>
                        </m:e>
                        <m:sub>
                          <m:r>
                            <a:rPr lang="en-US" sz="2700" i="1">
                              <a:latin typeface="Cambria Math"/>
                            </a:rPr>
                            <m:t>𝐶𝐶</m:t>
                          </m:r>
                        </m:sub>
                      </m:sSub>
                      <m:r>
                        <a:rPr lang="en-US" sz="2700" i="1">
                          <a:latin typeface="Cambria Math"/>
                        </a:rPr>
                        <m:t>−</m:t>
                      </m:r>
                      <m:sSub>
                        <m:sSubPr>
                          <m:ctrlPr>
                            <a:rPr lang="en-US" sz="2700" i="1">
                              <a:latin typeface="Cambria Math"/>
                            </a:rPr>
                          </m:ctrlPr>
                        </m:sSubPr>
                        <m:e>
                          <m:r>
                            <a:rPr lang="en-US" sz="2700" i="1">
                              <a:latin typeface="Cambria Math"/>
                            </a:rPr>
                            <m:t>𝐼</m:t>
                          </m:r>
                        </m:e>
                        <m:sub>
                          <m:r>
                            <a:rPr lang="en-US" sz="2700" i="1">
                              <a:latin typeface="Cambria Math"/>
                            </a:rPr>
                            <m:t>𝐶</m:t>
                          </m:r>
                        </m:sub>
                      </m:sSub>
                      <m:r>
                        <a:rPr lang="en-US" sz="2700" i="1">
                          <a:latin typeface="Cambria Math"/>
                        </a:rPr>
                        <m:t>∙</m:t>
                      </m:r>
                      <m:sSub>
                        <m:sSubPr>
                          <m:ctrlPr>
                            <a:rPr lang="en-US" sz="2700" i="1">
                              <a:latin typeface="Cambria Math"/>
                            </a:rPr>
                          </m:ctrlPr>
                        </m:sSubPr>
                        <m:e>
                          <m:r>
                            <a:rPr lang="en-US" sz="2700" i="1">
                              <a:latin typeface="Cambria Math"/>
                            </a:rPr>
                            <m:t>𝑅</m:t>
                          </m:r>
                        </m:e>
                        <m:sub>
                          <m:r>
                            <a:rPr lang="en-US" sz="2700" i="1">
                              <a:latin typeface="Cambria Math"/>
                            </a:rPr>
                            <m:t>𝐶</m:t>
                          </m:r>
                        </m:sub>
                      </m:sSub>
                    </m:oMath>
                  </m:oMathPara>
                </a14:m>
                <a:endParaRPr lang="en-US" sz="2700">
                  <a:latin typeface="Constantia" pitchFamily="18" charset="0"/>
                </a:endParaRPr>
              </a:p>
              <a:p>
                <a:pPr marL="0" indent="0">
                  <a:buNone/>
                </a:pPr>
                <a14:m>
                  <m:oMathPara xmlns:m="http://schemas.openxmlformats.org/officeDocument/2006/math">
                    <m:oMathParaPr>
                      <m:jc m:val="centerGroup"/>
                    </m:oMathParaPr>
                    <m:oMath xmlns:m="http://schemas.openxmlformats.org/officeDocument/2006/math">
                      <m:r>
                        <a:rPr lang="en-US" sz="2700" i="1">
                          <a:latin typeface="Cambria Math"/>
                        </a:rPr>
                        <m:t>↔</m:t>
                      </m:r>
                      <m:sSub>
                        <m:sSubPr>
                          <m:ctrlPr>
                            <a:rPr lang="en-US" sz="2700" i="1">
                              <a:latin typeface="Cambria Math"/>
                            </a:rPr>
                          </m:ctrlPr>
                        </m:sSubPr>
                        <m:e>
                          <m:r>
                            <a:rPr lang="en-US" sz="2700" i="1">
                              <a:latin typeface="Cambria Math"/>
                            </a:rPr>
                            <m:t>𝐼</m:t>
                          </m:r>
                        </m:e>
                        <m:sub>
                          <m:r>
                            <a:rPr lang="en-US" sz="2700" i="1">
                              <a:latin typeface="Cambria Math"/>
                            </a:rPr>
                            <m:t>𝐶</m:t>
                          </m:r>
                        </m:sub>
                      </m:sSub>
                      <m:r>
                        <a:rPr lang="en-US" sz="2700" i="1">
                          <a:latin typeface="Cambria Math"/>
                        </a:rPr>
                        <m:t>=−</m:t>
                      </m:r>
                      <m:f>
                        <m:fPr>
                          <m:ctrlPr>
                            <a:rPr lang="en-US" sz="2700" i="1">
                              <a:latin typeface="Cambria Math"/>
                            </a:rPr>
                          </m:ctrlPr>
                        </m:fPr>
                        <m:num>
                          <m:r>
                            <a:rPr lang="en-US" sz="2700" i="1">
                              <a:latin typeface="Cambria Math"/>
                            </a:rPr>
                            <m:t>1</m:t>
                          </m:r>
                        </m:num>
                        <m:den>
                          <m:sSub>
                            <m:sSubPr>
                              <m:ctrlPr>
                                <a:rPr lang="en-US" sz="2700" i="1">
                                  <a:latin typeface="Cambria Math"/>
                                </a:rPr>
                              </m:ctrlPr>
                            </m:sSubPr>
                            <m:e>
                              <m:r>
                                <a:rPr lang="en-US" sz="2700" i="1">
                                  <a:latin typeface="Cambria Math"/>
                                </a:rPr>
                                <m:t>𝑅</m:t>
                              </m:r>
                            </m:e>
                            <m:sub>
                              <m:r>
                                <a:rPr lang="en-US" sz="2700" i="1">
                                  <a:latin typeface="Cambria Math"/>
                                </a:rPr>
                                <m:t>𝐶</m:t>
                              </m:r>
                            </m:sub>
                          </m:sSub>
                        </m:den>
                      </m:f>
                      <m:sSub>
                        <m:sSubPr>
                          <m:ctrlPr>
                            <a:rPr lang="en-US" sz="2700" i="1">
                              <a:latin typeface="Cambria Math"/>
                            </a:rPr>
                          </m:ctrlPr>
                        </m:sSubPr>
                        <m:e>
                          <m:r>
                            <a:rPr lang="en-US" sz="2700" i="1">
                              <a:latin typeface="Cambria Math"/>
                            </a:rPr>
                            <m:t>𝑈</m:t>
                          </m:r>
                        </m:e>
                        <m:sub>
                          <m:r>
                            <a:rPr lang="en-US" sz="2700" i="1">
                              <a:latin typeface="Cambria Math"/>
                            </a:rPr>
                            <m:t>𝐶𝐸</m:t>
                          </m:r>
                        </m:sub>
                      </m:sSub>
                      <m:r>
                        <a:rPr lang="en-US" sz="2700" i="1">
                          <a:latin typeface="Cambria Math"/>
                        </a:rPr>
                        <m:t>+</m:t>
                      </m:r>
                      <m:f>
                        <m:fPr>
                          <m:ctrlPr>
                            <a:rPr lang="en-US" sz="2700" i="1">
                              <a:latin typeface="Cambria Math"/>
                            </a:rPr>
                          </m:ctrlPr>
                        </m:fPr>
                        <m:num>
                          <m:sSub>
                            <m:sSubPr>
                              <m:ctrlPr>
                                <a:rPr lang="en-US" sz="2700" i="1">
                                  <a:latin typeface="Cambria Math"/>
                                </a:rPr>
                              </m:ctrlPr>
                            </m:sSubPr>
                            <m:e>
                              <m:r>
                                <a:rPr lang="en-US" sz="2700" i="1">
                                  <a:latin typeface="Cambria Math"/>
                                </a:rPr>
                                <m:t>𝑉</m:t>
                              </m:r>
                            </m:e>
                            <m:sub>
                              <m:r>
                                <a:rPr lang="en-US" sz="2700" i="1">
                                  <a:latin typeface="Cambria Math"/>
                                </a:rPr>
                                <m:t>𝐶𝐶</m:t>
                              </m:r>
                            </m:sub>
                          </m:sSub>
                        </m:num>
                        <m:den>
                          <m:sSub>
                            <m:sSubPr>
                              <m:ctrlPr>
                                <a:rPr lang="en-US" sz="2700" i="1">
                                  <a:latin typeface="Cambria Math"/>
                                </a:rPr>
                              </m:ctrlPr>
                            </m:sSubPr>
                            <m:e>
                              <m:r>
                                <a:rPr lang="en-US" sz="2700" i="1">
                                  <a:latin typeface="Cambria Math"/>
                                </a:rPr>
                                <m:t>𝑅</m:t>
                              </m:r>
                            </m:e>
                            <m:sub>
                              <m:r>
                                <a:rPr lang="en-US" sz="2700" i="1">
                                  <a:latin typeface="Cambria Math"/>
                                </a:rPr>
                                <m:t>𝐶</m:t>
                              </m:r>
                            </m:sub>
                          </m:sSub>
                        </m:den>
                      </m:f>
                    </m:oMath>
                  </m:oMathPara>
                </a14:m>
                <a:endParaRPr lang="en-US" sz="2700">
                  <a:latin typeface="Constantia" pitchFamily="18" charset="0"/>
                </a:endParaRPr>
              </a:p>
              <a:p>
                <a:pPr marL="0" indent="0">
                  <a:buNone/>
                </a:pPr>
                <a:r>
                  <a:rPr lang="en-US" sz="2700" smtClean="0">
                    <a:solidFill>
                      <a:srgbClr val="FF0000"/>
                    </a:solidFill>
                    <a:latin typeface="Constantia" pitchFamily="18" charset="0"/>
                  </a:rPr>
                  <a:t>→ Hệ số góc của đường tải tĩnh:</a:t>
                </a:r>
              </a:p>
              <a:p>
                <a:pPr marL="0" indent="0">
                  <a:buNone/>
                </a:pPr>
                <a:r>
                  <a:rPr lang="en-US" sz="2700">
                    <a:solidFill>
                      <a:srgbClr val="FF0000"/>
                    </a:solidFill>
                    <a:latin typeface="Constantia" pitchFamily="18" charset="0"/>
                  </a:rPr>
                  <a:t>	</a:t>
                </a:r>
                <a14:m>
                  <m:oMath xmlns:m="http://schemas.openxmlformats.org/officeDocument/2006/math">
                    <m:r>
                      <a:rPr lang="en-US" sz="2700" i="1">
                        <a:solidFill>
                          <a:srgbClr val="FF0000"/>
                        </a:solidFill>
                        <a:latin typeface="Cambria Math"/>
                      </a:rPr>
                      <m:t>𝑡𝑔</m:t>
                    </m:r>
                    <m:sSub>
                      <m:sSubPr>
                        <m:ctrlPr>
                          <a:rPr lang="en-US" sz="2700" i="1">
                            <a:solidFill>
                              <a:srgbClr val="FF0000"/>
                            </a:solidFill>
                            <a:latin typeface="Cambria Math"/>
                          </a:rPr>
                        </m:ctrlPr>
                      </m:sSubPr>
                      <m:e>
                        <m:r>
                          <a:rPr lang="en-US" sz="2700" i="1">
                            <a:solidFill>
                              <a:srgbClr val="FF0000"/>
                            </a:solidFill>
                            <a:latin typeface="Cambria Math"/>
                          </a:rPr>
                          <m:t>𝛼</m:t>
                        </m:r>
                      </m:e>
                      <m:sub>
                        <m:r>
                          <a:rPr lang="en-US" sz="2700" i="1">
                            <a:solidFill>
                              <a:srgbClr val="FF0000"/>
                            </a:solidFill>
                            <a:latin typeface="Cambria Math"/>
                          </a:rPr>
                          <m:t>1</m:t>
                        </m:r>
                      </m:sub>
                    </m:sSub>
                    <m:r>
                      <a:rPr lang="en-US" sz="2700" i="1">
                        <a:solidFill>
                          <a:srgbClr val="FF0000"/>
                        </a:solidFill>
                        <a:latin typeface="Cambria Math"/>
                      </a:rPr>
                      <m:t>=−</m:t>
                    </m:r>
                    <m:f>
                      <m:fPr>
                        <m:type m:val="lin"/>
                        <m:ctrlPr>
                          <a:rPr lang="en-US" sz="2700" i="1">
                            <a:solidFill>
                              <a:srgbClr val="FF0000"/>
                            </a:solidFill>
                            <a:latin typeface="Cambria Math"/>
                          </a:rPr>
                        </m:ctrlPr>
                      </m:fPr>
                      <m:num>
                        <m:r>
                          <a:rPr lang="en-US" sz="2700" i="1">
                            <a:solidFill>
                              <a:srgbClr val="FF0000"/>
                            </a:solidFill>
                            <a:latin typeface="Cambria Math"/>
                          </a:rPr>
                          <m:t>1</m:t>
                        </m:r>
                      </m:num>
                      <m:den>
                        <m:sSub>
                          <m:sSubPr>
                            <m:ctrlPr>
                              <a:rPr lang="en-US" sz="2700" i="1">
                                <a:solidFill>
                                  <a:srgbClr val="FF0000"/>
                                </a:solidFill>
                                <a:latin typeface="Cambria Math"/>
                              </a:rPr>
                            </m:ctrlPr>
                          </m:sSubPr>
                          <m:e>
                            <m:r>
                              <a:rPr lang="en-US" sz="2700" i="1">
                                <a:solidFill>
                                  <a:srgbClr val="FF0000"/>
                                </a:solidFill>
                                <a:latin typeface="Cambria Math"/>
                              </a:rPr>
                              <m:t>𝑅</m:t>
                            </m:r>
                          </m:e>
                          <m:sub>
                            <m:r>
                              <a:rPr lang="en-US" sz="2700" i="1">
                                <a:solidFill>
                                  <a:srgbClr val="FF0000"/>
                                </a:solidFill>
                                <a:latin typeface="Cambria Math"/>
                              </a:rPr>
                              <m:t>𝐶</m:t>
                            </m:r>
                          </m:sub>
                        </m:sSub>
                      </m:den>
                    </m:f>
                  </m:oMath>
                </a14:m>
                <a:endParaRPr lang="en-US" sz="2700">
                  <a:solidFill>
                    <a:srgbClr val="FF0000"/>
                  </a:solidFill>
                  <a:latin typeface="Constantia" pitchFamily="18" charset="0"/>
                </a:endParaRPr>
              </a:p>
              <a:p>
                <a:r>
                  <a:rPr lang="en-US" sz="2700" smtClean="0">
                    <a:latin typeface="Constantia" pitchFamily="18" charset="0"/>
                  </a:rPr>
                  <a:t>Phương </a:t>
                </a:r>
                <a:r>
                  <a:rPr lang="en-US" sz="2700">
                    <a:latin typeface="Constantia" pitchFamily="18" charset="0"/>
                  </a:rPr>
                  <a:t>trình của đường tải xoay chiều</a:t>
                </a:r>
                <a:r>
                  <a:rPr lang="en-US" sz="2700" smtClean="0">
                    <a:latin typeface="Constantia" pitchFamily="18" charset="0"/>
                  </a:rPr>
                  <a:t>:</a:t>
                </a:r>
              </a:p>
              <a:p>
                <a:pPr marL="0" indent="0">
                  <a:buNone/>
                </a:pPr>
                <a:r>
                  <a:rPr lang="en-US" sz="2700">
                    <a:latin typeface="Constantia" pitchFamily="18" charset="0"/>
                  </a:rPr>
                  <a:t>	</a:t>
                </a:r>
                <a:r>
                  <a:rPr lang="en-US" sz="2700" smtClean="0">
                    <a:latin typeface="Constantia" pitchFamily="18" charset="0"/>
                  </a:rPr>
                  <a:t> </a:t>
                </a:r>
                <a14:m>
                  <m:oMath xmlns:m="http://schemas.openxmlformats.org/officeDocument/2006/math">
                    <m:sSub>
                      <m:sSubPr>
                        <m:ctrlPr>
                          <a:rPr lang="en-US" sz="2700" i="1">
                            <a:latin typeface="Cambria Math"/>
                          </a:rPr>
                        </m:ctrlPr>
                      </m:sSubPr>
                      <m:e>
                        <m:r>
                          <a:rPr lang="en-US" sz="2700" i="1">
                            <a:latin typeface="Cambria Math"/>
                          </a:rPr>
                          <m:t>𝑢</m:t>
                        </m:r>
                      </m:e>
                      <m:sub>
                        <m:r>
                          <a:rPr lang="en-US" sz="2700" i="1">
                            <a:latin typeface="Cambria Math"/>
                          </a:rPr>
                          <m:t>𝑐𝑒</m:t>
                        </m:r>
                      </m:sub>
                    </m:sSub>
                    <m:r>
                      <a:rPr lang="en-US" sz="2700" i="1">
                        <a:latin typeface="Cambria Math"/>
                      </a:rPr>
                      <m:t>=−</m:t>
                    </m:r>
                    <m:sSub>
                      <m:sSubPr>
                        <m:ctrlPr>
                          <a:rPr lang="en-US" sz="2700" i="1">
                            <a:latin typeface="Cambria Math"/>
                          </a:rPr>
                        </m:ctrlPr>
                      </m:sSubPr>
                      <m:e>
                        <m:r>
                          <a:rPr lang="en-US" sz="2700" i="1">
                            <a:latin typeface="Cambria Math"/>
                          </a:rPr>
                          <m:t>𝑖</m:t>
                        </m:r>
                      </m:e>
                      <m:sub>
                        <m:r>
                          <a:rPr lang="en-US" sz="2700" i="1">
                            <a:latin typeface="Cambria Math"/>
                          </a:rPr>
                          <m:t>𝑐</m:t>
                        </m:r>
                      </m:sub>
                    </m:sSub>
                    <m:sSub>
                      <m:sSubPr>
                        <m:ctrlPr>
                          <a:rPr lang="en-US" sz="2700" i="1">
                            <a:latin typeface="Cambria Math"/>
                          </a:rPr>
                        </m:ctrlPr>
                      </m:sSubPr>
                      <m:e>
                        <m:r>
                          <a:rPr lang="en-US" sz="2700" i="1">
                            <a:latin typeface="Cambria Math"/>
                          </a:rPr>
                          <m:t>∙</m:t>
                        </m:r>
                        <m:r>
                          <a:rPr lang="en-US" sz="2700" i="1">
                            <a:latin typeface="Cambria Math"/>
                          </a:rPr>
                          <m:t>𝑅</m:t>
                        </m:r>
                      </m:e>
                      <m:sub>
                        <m:r>
                          <a:rPr lang="en-US" sz="2700" i="1">
                            <a:latin typeface="Cambria Math"/>
                          </a:rPr>
                          <m:t>𝐶</m:t>
                        </m:r>
                      </m:sub>
                    </m:sSub>
                    <m:r>
                      <a:rPr lang="en-US" sz="2700" i="1">
                        <a:latin typeface="Cambria Math"/>
                      </a:rPr>
                      <m:t>↔</m:t>
                    </m:r>
                    <m:sSub>
                      <m:sSubPr>
                        <m:ctrlPr>
                          <a:rPr lang="en-US" sz="2700" i="1">
                            <a:latin typeface="Cambria Math"/>
                          </a:rPr>
                        </m:ctrlPr>
                      </m:sSubPr>
                      <m:e>
                        <m:r>
                          <a:rPr lang="en-US" sz="2700" i="1">
                            <a:latin typeface="Cambria Math"/>
                          </a:rPr>
                          <m:t>𝑖</m:t>
                        </m:r>
                      </m:e>
                      <m:sub>
                        <m:r>
                          <a:rPr lang="en-US" sz="2700" i="1">
                            <a:latin typeface="Cambria Math"/>
                          </a:rPr>
                          <m:t>𝑐</m:t>
                        </m:r>
                      </m:sub>
                    </m:sSub>
                    <m:r>
                      <a:rPr lang="en-US" sz="2700" i="1">
                        <a:latin typeface="Cambria Math"/>
                      </a:rPr>
                      <m:t>=−</m:t>
                    </m:r>
                    <m:f>
                      <m:fPr>
                        <m:ctrlPr>
                          <a:rPr lang="en-US" sz="2700" i="1">
                            <a:latin typeface="Cambria Math"/>
                          </a:rPr>
                        </m:ctrlPr>
                      </m:fPr>
                      <m:num>
                        <m:r>
                          <a:rPr lang="en-US" sz="2700" i="1">
                            <a:latin typeface="Cambria Math"/>
                          </a:rPr>
                          <m:t>1</m:t>
                        </m:r>
                      </m:num>
                      <m:den>
                        <m:sSub>
                          <m:sSubPr>
                            <m:ctrlPr>
                              <a:rPr lang="en-US" sz="2700" i="1">
                                <a:latin typeface="Cambria Math"/>
                              </a:rPr>
                            </m:ctrlPr>
                          </m:sSubPr>
                          <m:e>
                            <m:r>
                              <a:rPr lang="en-US" sz="2700" i="1">
                                <a:latin typeface="Cambria Math"/>
                              </a:rPr>
                              <m:t>𝑅</m:t>
                            </m:r>
                          </m:e>
                          <m:sub>
                            <m:r>
                              <a:rPr lang="en-US" sz="2700" i="1">
                                <a:latin typeface="Cambria Math"/>
                              </a:rPr>
                              <m:t>𝐶</m:t>
                            </m:r>
                          </m:sub>
                        </m:sSub>
                      </m:den>
                    </m:f>
                    <m:sSub>
                      <m:sSubPr>
                        <m:ctrlPr>
                          <a:rPr lang="en-US" sz="2700" i="1">
                            <a:latin typeface="Cambria Math"/>
                          </a:rPr>
                        </m:ctrlPr>
                      </m:sSubPr>
                      <m:e>
                        <m:r>
                          <a:rPr lang="en-US" sz="2700" i="1">
                            <a:latin typeface="Cambria Math"/>
                          </a:rPr>
                          <m:t>𝑢</m:t>
                        </m:r>
                      </m:e>
                      <m:sub>
                        <m:r>
                          <a:rPr lang="en-US" sz="2700" i="1">
                            <a:latin typeface="Cambria Math"/>
                          </a:rPr>
                          <m:t>𝑐𝑒</m:t>
                        </m:r>
                      </m:sub>
                    </m:sSub>
                  </m:oMath>
                </a14:m>
                <a:endParaRPr lang="en-US" sz="2700">
                  <a:latin typeface="Constantia" pitchFamily="18" charset="0"/>
                </a:endParaRPr>
              </a:p>
              <a:p>
                <a:pPr marL="0" indent="0">
                  <a:buNone/>
                </a:pPr>
                <a:r>
                  <a:rPr lang="en-US" sz="2700" i="1" smtClean="0">
                    <a:solidFill>
                      <a:srgbClr val="FF0000"/>
                    </a:solidFill>
                    <a:latin typeface="Constantia" pitchFamily="18" charset="0"/>
                  </a:rPr>
                  <a:t>→</a:t>
                </a:r>
                <a:r>
                  <a:rPr lang="en-US" sz="2700">
                    <a:solidFill>
                      <a:srgbClr val="FF0000"/>
                    </a:solidFill>
                    <a:latin typeface="Constantia" pitchFamily="18" charset="0"/>
                  </a:rPr>
                  <a:t> Hệ số góc của đường tải xoay chiều</a:t>
                </a:r>
                <a:r>
                  <a:rPr lang="en-US" sz="2700" smtClean="0">
                    <a:solidFill>
                      <a:srgbClr val="FF0000"/>
                    </a:solidFill>
                    <a:latin typeface="Constantia" pitchFamily="18" charset="0"/>
                  </a:rPr>
                  <a:t>:</a:t>
                </a:r>
              </a:p>
              <a:p>
                <a:pPr marL="0" indent="0">
                  <a:buNone/>
                </a:pPr>
                <a:r>
                  <a:rPr lang="en-US" sz="2700">
                    <a:solidFill>
                      <a:srgbClr val="FF0000"/>
                    </a:solidFill>
                    <a:latin typeface="Constantia" pitchFamily="18" charset="0"/>
                  </a:rPr>
                  <a:t>	</a:t>
                </a:r>
                <a:r>
                  <a:rPr lang="en-US" sz="2700" smtClean="0">
                    <a:solidFill>
                      <a:srgbClr val="FF0000"/>
                    </a:solidFill>
                    <a:latin typeface="Constantia" pitchFamily="18" charset="0"/>
                  </a:rPr>
                  <a:t> </a:t>
                </a:r>
                <a14:m>
                  <m:oMath xmlns:m="http://schemas.openxmlformats.org/officeDocument/2006/math">
                    <m:r>
                      <a:rPr lang="en-US" sz="2700" i="1">
                        <a:solidFill>
                          <a:srgbClr val="FF0000"/>
                        </a:solidFill>
                        <a:latin typeface="Cambria Math"/>
                      </a:rPr>
                      <m:t>𝑡𝑔</m:t>
                    </m:r>
                    <m:sSub>
                      <m:sSubPr>
                        <m:ctrlPr>
                          <a:rPr lang="en-US" sz="2700" i="1">
                            <a:solidFill>
                              <a:srgbClr val="FF0000"/>
                            </a:solidFill>
                            <a:latin typeface="Cambria Math"/>
                          </a:rPr>
                        </m:ctrlPr>
                      </m:sSubPr>
                      <m:e>
                        <m:r>
                          <a:rPr lang="en-US" sz="2700" i="1">
                            <a:solidFill>
                              <a:srgbClr val="FF0000"/>
                            </a:solidFill>
                            <a:latin typeface="Cambria Math"/>
                          </a:rPr>
                          <m:t>𝛼</m:t>
                        </m:r>
                      </m:e>
                      <m:sub>
                        <m:r>
                          <a:rPr lang="en-US" sz="2700" i="1">
                            <a:solidFill>
                              <a:srgbClr val="FF0000"/>
                            </a:solidFill>
                            <a:latin typeface="Cambria Math"/>
                          </a:rPr>
                          <m:t>2</m:t>
                        </m:r>
                      </m:sub>
                    </m:sSub>
                    <m:r>
                      <a:rPr lang="en-US" sz="2700" i="1">
                        <a:solidFill>
                          <a:srgbClr val="FF0000"/>
                        </a:solidFill>
                        <a:latin typeface="Cambria Math"/>
                      </a:rPr>
                      <m:t>=−</m:t>
                    </m:r>
                    <m:f>
                      <m:fPr>
                        <m:type m:val="lin"/>
                        <m:ctrlPr>
                          <a:rPr lang="en-US" sz="2700" i="1">
                            <a:solidFill>
                              <a:srgbClr val="FF0000"/>
                            </a:solidFill>
                            <a:latin typeface="Cambria Math"/>
                          </a:rPr>
                        </m:ctrlPr>
                      </m:fPr>
                      <m:num>
                        <m:r>
                          <a:rPr lang="en-US" sz="2700" i="1">
                            <a:solidFill>
                              <a:srgbClr val="FF0000"/>
                            </a:solidFill>
                            <a:latin typeface="Cambria Math"/>
                          </a:rPr>
                          <m:t>1</m:t>
                        </m:r>
                      </m:num>
                      <m:den>
                        <m:sSub>
                          <m:sSubPr>
                            <m:ctrlPr>
                              <a:rPr lang="en-US" sz="2700" i="1">
                                <a:solidFill>
                                  <a:srgbClr val="FF0000"/>
                                </a:solidFill>
                                <a:latin typeface="Cambria Math"/>
                              </a:rPr>
                            </m:ctrlPr>
                          </m:sSubPr>
                          <m:e>
                            <m:r>
                              <a:rPr lang="en-US" sz="2700" i="1">
                                <a:solidFill>
                                  <a:srgbClr val="FF0000"/>
                                </a:solidFill>
                                <a:latin typeface="Cambria Math"/>
                              </a:rPr>
                              <m:t>𝑅</m:t>
                            </m:r>
                          </m:e>
                          <m:sub>
                            <m:r>
                              <a:rPr lang="en-US" sz="2700" i="1">
                                <a:solidFill>
                                  <a:srgbClr val="FF0000"/>
                                </a:solidFill>
                                <a:latin typeface="Cambria Math"/>
                              </a:rPr>
                              <m:t>𝐶</m:t>
                            </m:r>
                          </m:sub>
                        </m:sSub>
                      </m:den>
                    </m:f>
                    <m:r>
                      <a:rPr lang="en-US" sz="2700" i="1">
                        <a:solidFill>
                          <a:srgbClr val="FF0000"/>
                        </a:solidFill>
                        <a:latin typeface="Cambria Math"/>
                      </a:rPr>
                      <m:t>=</m:t>
                    </m:r>
                    <m:r>
                      <a:rPr lang="en-US" sz="2700" i="1">
                        <a:solidFill>
                          <a:srgbClr val="FF0000"/>
                        </a:solidFill>
                        <a:latin typeface="Cambria Math"/>
                      </a:rPr>
                      <m:t>𝑡𝑔</m:t>
                    </m:r>
                    <m:sSub>
                      <m:sSubPr>
                        <m:ctrlPr>
                          <a:rPr lang="en-US" sz="2700" i="1">
                            <a:solidFill>
                              <a:srgbClr val="FF0000"/>
                            </a:solidFill>
                            <a:latin typeface="Cambria Math"/>
                          </a:rPr>
                        </m:ctrlPr>
                      </m:sSubPr>
                      <m:e>
                        <m:r>
                          <a:rPr lang="en-US" sz="2700" i="1">
                            <a:solidFill>
                              <a:srgbClr val="FF0000"/>
                            </a:solidFill>
                            <a:latin typeface="Cambria Math"/>
                          </a:rPr>
                          <m:t>𝛼</m:t>
                        </m:r>
                      </m:e>
                      <m:sub>
                        <m:r>
                          <a:rPr lang="en-US" sz="2700" i="1">
                            <a:solidFill>
                              <a:srgbClr val="FF0000"/>
                            </a:solidFill>
                            <a:latin typeface="Cambria Math"/>
                          </a:rPr>
                          <m:t>1</m:t>
                        </m:r>
                      </m:sub>
                    </m:sSub>
                  </m:oMath>
                </a14:m>
                <a:endParaRPr lang="en-US" sz="2700">
                  <a:latin typeface="Constantia" pitchFamily="18" charset="0"/>
                </a:endParaRPr>
              </a:p>
              <a:p>
                <a:pPr marL="0" indent="0">
                  <a:buNone/>
                </a:pPr>
                <a:endParaRPr lang="en-US" sz="2700" i="1" smtClean="0">
                  <a:latin typeface="Constantia" pitchFamily="18" charset="0"/>
                </a:endParaRPr>
              </a:p>
              <a:p>
                <a:pPr marL="0" indent="0">
                  <a:buNone/>
                </a:pPr>
                <a:r>
                  <a:rPr lang="en-US" sz="2700" i="1" smtClean="0">
                    <a:latin typeface="Constantia" pitchFamily="18" charset="0"/>
                  </a:rPr>
                  <a:t>Trong </a:t>
                </a:r>
                <a:r>
                  <a:rPr lang="en-US" sz="2700" i="1">
                    <a:latin typeface="Constantia" pitchFamily="18" charset="0"/>
                  </a:rPr>
                  <a:t>trường hợp này, đường tải động và đường tải tĩnh trùng nhau.</a:t>
                </a:r>
                <a:endParaRPr lang="en-US" sz="2700">
                  <a:latin typeface="Constantia" pitchFamily="18" charset="0"/>
                </a:endParaRPr>
              </a:p>
              <a:p>
                <a:pPr marL="0" indent="0">
                  <a:buNone/>
                </a:pPr>
                <a:endParaRPr lang="en-US" sz="1800" smtClean="0">
                  <a:latin typeface="Times New Roman" pitchFamily="18" charset="0"/>
                  <a:cs typeface="Times New Roman" pitchFamily="18" charset="0"/>
                </a:endParaRPr>
              </a:p>
              <a:p>
                <a:pPr>
                  <a:buFontTx/>
                  <a:buAutoNum type="arabicPeriod"/>
                </a:pPr>
                <a:endParaRPr lang="en-US" sz="1800" smtClean="0">
                  <a:latin typeface="Times New Roman" pitchFamily="18" charset="0"/>
                  <a:cs typeface="Times New Roman" pitchFamily="18" charset="0"/>
                </a:endParaRPr>
              </a:p>
              <a:p>
                <a:pPr>
                  <a:buNone/>
                </a:pPr>
                <a:r>
                  <a:rPr lang="en-US" sz="1800" smtClean="0">
                    <a:latin typeface="Times New Roman" pitchFamily="18" charset="0"/>
                    <a:cs typeface="Times New Roman" pitchFamily="18" charset="0"/>
                  </a:rPr>
                  <a:t>			</a:t>
                </a:r>
              </a:p>
              <a:p>
                <a:pPr lvl="3">
                  <a:buFontTx/>
                  <a:buAutoNum type="arabicPeriod"/>
                </a:pPr>
                <a:endParaRPr lang="en-US" sz="600" smtClean="0">
                  <a:latin typeface="Times New Roman" pitchFamily="18" charset="0"/>
                  <a:cs typeface="Times New Roman" pitchFamily="18" charset="0"/>
                </a:endParaRPr>
              </a:p>
              <a:p>
                <a:pPr>
                  <a:buFontTx/>
                  <a:buAutoNum type="arabicPeriod"/>
                </a:pPr>
                <a:endParaRPr lang="en-US" sz="1800" smtClean="0">
                  <a:latin typeface="Times New Roman" pitchFamily="18" charset="0"/>
                  <a:cs typeface="Times New Roman" pitchFamily="18" charset="0"/>
                </a:endParaRPr>
              </a:p>
              <a:p>
                <a:pPr>
                  <a:buFontTx/>
                  <a:buAutoNum type="arabicPeriod"/>
                </a:pPr>
                <a:endParaRPr lang="en-US" sz="1800" smtClean="0">
                  <a:latin typeface="Times New Roman" pitchFamily="18" charset="0"/>
                  <a:cs typeface="Times New Roman" pitchFamily="18" charset="0"/>
                </a:endParaRPr>
              </a:p>
              <a:p>
                <a:pPr>
                  <a:buFontTx/>
                  <a:buAutoNum type="arabicPeriod"/>
                </a:pPr>
                <a:endParaRPr lang="en-US" sz="1800" smtClean="0">
                  <a:latin typeface="Times New Roman" pitchFamily="18" charset="0"/>
                  <a:cs typeface="Times New Roman" pitchFamily="18" charset="0"/>
                </a:endParaRPr>
              </a:p>
              <a:p>
                <a:pPr>
                  <a:buFontTx/>
                  <a:buAutoNum type="arabicPeriod"/>
                </a:pPr>
                <a:endParaRPr lang="en-US" sz="1800" smtClean="0">
                  <a:latin typeface="Times New Roman" pitchFamily="18" charset="0"/>
                  <a:cs typeface="Times New Roman" pitchFamily="18" charset="0"/>
                </a:endParaRPr>
              </a:p>
              <a:p>
                <a:pPr>
                  <a:buFontTx/>
                  <a:buAutoNum type="arabicPeriod"/>
                </a:pPr>
                <a:endParaRPr lang="en-US" sz="1800" smtClean="0">
                  <a:latin typeface="Times New Roman" pitchFamily="18" charset="0"/>
                  <a:cs typeface="Times New Roman" pitchFamily="18" charset="0"/>
                </a:endParaRPr>
              </a:p>
              <a:p>
                <a:pPr>
                  <a:buNone/>
                </a:pPr>
                <a:endParaRPr lang="en-US" sz="1800" smtClean="0">
                  <a:latin typeface="Times New Roman" pitchFamily="18" charset="0"/>
                  <a:cs typeface="Times New Roman" pitchFamily="18" charset="0"/>
                </a:endParaRPr>
              </a:p>
              <a:p>
                <a:endParaRPr lang="en-US"/>
              </a:p>
            </p:txBody>
          </p:sp>
        </mc:Choice>
        <mc:Fallback xmlns="">
          <p:sp>
            <p:nvSpPr>
              <p:cNvPr id="11" name="Content Placeholder 10"/>
              <p:cNvSpPr>
                <a:spLocks noGrp="1" noRot="1" noChangeAspect="1" noMove="1" noResize="1" noEditPoints="1" noAdjustHandles="1" noChangeArrowheads="1" noChangeShapeType="1" noTextEdit="1"/>
              </p:cNvSpPr>
              <p:nvPr>
                <p:ph sz="quarter" idx="1"/>
              </p:nvPr>
            </p:nvSpPr>
            <p:spPr>
              <a:xfrm>
                <a:off x="228600" y="889575"/>
                <a:ext cx="5791200" cy="6120825"/>
              </a:xfrm>
              <a:blipFill rotWithShape="1">
                <a:blip r:embed="rId4"/>
                <a:stretch>
                  <a:fillRect l="-737" t="-1892"/>
                </a:stretch>
              </a:blipFill>
            </p:spPr>
            <p:txBody>
              <a:bodyPr/>
              <a:lstStyle/>
              <a:p>
                <a:r>
                  <a:rPr lang="en-US">
                    <a:noFill/>
                  </a:rPr>
                  <a:t> </a:t>
                </a:r>
              </a:p>
            </p:txBody>
          </p:sp>
        </mc:Fallback>
      </mc:AlternateContent>
      <p:sp>
        <p:nvSpPr>
          <p:cNvPr id="16" name="Rectangle 15"/>
          <p:cNvSpPr/>
          <p:nvPr/>
        </p:nvSpPr>
        <p:spPr>
          <a:xfrm>
            <a:off x="304800" y="152400"/>
            <a:ext cx="8382000" cy="584775"/>
          </a:xfrm>
          <a:prstGeom prst="rect">
            <a:avLst/>
          </a:prstGeom>
        </p:spPr>
        <p:txBody>
          <a:bodyPr wrap="square">
            <a:spAutoFit/>
          </a:bodyPr>
          <a:lstStyle/>
          <a:p>
            <a:pPr algn="ctr"/>
            <a:r>
              <a:rPr lang="en-US" sz="3200" b="1" smtClean="0">
                <a:solidFill>
                  <a:schemeClr val="accent1">
                    <a:lumMod val="75000"/>
                  </a:schemeClr>
                </a:solidFill>
                <a:latin typeface="Constantia" pitchFamily="18" charset="0"/>
                <a:cs typeface="Times New Roman" pitchFamily="18" charset="0"/>
              </a:rPr>
              <a:t>3.2. Mạch khuếch đại công suất chế độ A</a:t>
            </a:r>
            <a:endParaRPr lang="vi-VN" sz="3200">
              <a:latin typeface="Constantia" pitchFamily="18" charset="0"/>
            </a:endParaRPr>
          </a:p>
        </p:txBody>
      </p:sp>
      <p:sp>
        <p:nvSpPr>
          <p:cNvPr id="2" name="Rectangle 6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3760546540"/>
              </p:ext>
            </p:extLst>
          </p:nvPr>
        </p:nvGraphicFramePr>
        <p:xfrm>
          <a:off x="5715000" y="1066800"/>
          <a:ext cx="2802033" cy="2614613"/>
        </p:xfrm>
        <a:graphic>
          <a:graphicData uri="http://schemas.openxmlformats.org/presentationml/2006/ole">
            <mc:AlternateContent xmlns:mc="http://schemas.openxmlformats.org/markup-compatibility/2006">
              <mc:Choice xmlns:v="urn:schemas-microsoft-com:vml" Requires="v">
                <p:oleObj spid="_x0000_s19541" name="Visio" r:id="rId5" imgW="2385166" imgH="2270808" progId="Visio.Drawing.11">
                  <p:embed/>
                </p:oleObj>
              </mc:Choice>
              <mc:Fallback>
                <p:oleObj name="Visio" r:id="rId5" imgW="2385166" imgH="2270808" progId="Visio.Drawing.11">
                  <p:embed/>
                  <p:pic>
                    <p:nvPicPr>
                      <p:cNvPr id="0" name="Object 61"/>
                      <p:cNvPicPr>
                        <a:picLocks noChangeAspect="1" noChangeArrowheads="1"/>
                      </p:cNvPicPr>
                      <p:nvPr/>
                    </p:nvPicPr>
                    <p:blipFill>
                      <a:blip r:embed="rId6"/>
                      <a:srcRect/>
                      <a:stretch>
                        <a:fillRect/>
                      </a:stretch>
                    </p:blipFill>
                    <p:spPr bwMode="auto">
                      <a:xfrm>
                        <a:off x="5715000" y="1066800"/>
                        <a:ext cx="2802033" cy="2614613"/>
                      </a:xfrm>
                      <a:prstGeom prst="rect">
                        <a:avLst/>
                      </a:prstGeom>
                      <a:noFill/>
                    </p:spPr>
                  </p:pic>
                </p:oleObj>
              </mc:Fallback>
            </mc:AlternateContent>
          </a:graphicData>
        </a:graphic>
      </p:graphicFrame>
      <p:pic>
        <p:nvPicPr>
          <p:cNvPr id="18" name="Picture 1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89720" y="3886200"/>
            <a:ext cx="2895600" cy="246362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p:cNvSpPr>
                <a:spLocks noGrp="1"/>
              </p:cNvSpPr>
              <p:nvPr>
                <p:ph sz="quarter" idx="1"/>
              </p:nvPr>
            </p:nvSpPr>
            <p:spPr>
              <a:xfrm>
                <a:off x="457200" y="1066800"/>
                <a:ext cx="8077200" cy="5638800"/>
              </a:xfrm>
            </p:spPr>
            <p:txBody>
              <a:bodyPr>
                <a:normAutofit/>
              </a:bodyPr>
              <a:lstStyle/>
              <a:p>
                <a:pPr lvl="0"/>
                <a:r>
                  <a:rPr lang="en-US" sz="1800">
                    <a:latin typeface="Constantia" pitchFamily="18" charset="0"/>
                  </a:rPr>
                  <a:t>Công suất vào của nguồn cấp một chiều: </a:t>
                </a:r>
                <a14:m>
                  <m:oMath xmlns:m="http://schemas.openxmlformats.org/officeDocument/2006/math">
                    <m:sSub>
                      <m:sSubPr>
                        <m:ctrlPr>
                          <a:rPr lang="en-US" sz="1800" i="1">
                            <a:latin typeface="Cambria Math"/>
                          </a:rPr>
                        </m:ctrlPr>
                      </m:sSubPr>
                      <m:e>
                        <m:r>
                          <a:rPr lang="en-US" sz="1800" i="1">
                            <a:latin typeface="Cambria Math"/>
                          </a:rPr>
                          <m:t>𝑃</m:t>
                        </m:r>
                      </m:e>
                      <m:sub>
                        <m:r>
                          <a:rPr lang="en-US" sz="1800" i="1">
                            <a:latin typeface="Cambria Math"/>
                          </a:rPr>
                          <m:t>𝑖</m:t>
                        </m:r>
                      </m:sub>
                    </m:sSub>
                    <m:d>
                      <m:dPr>
                        <m:ctrlPr>
                          <a:rPr lang="en-US" sz="1800" i="1">
                            <a:latin typeface="Cambria Math"/>
                          </a:rPr>
                        </m:ctrlPr>
                      </m:dPr>
                      <m:e>
                        <m:r>
                          <a:rPr lang="en-US" sz="1800" i="1">
                            <a:latin typeface="Cambria Math"/>
                          </a:rPr>
                          <m:t>𝑑𝑐</m:t>
                        </m:r>
                      </m:e>
                    </m:d>
                    <m:r>
                      <a:rPr lang="en-US" sz="1800" i="1">
                        <a:latin typeface="Cambria Math"/>
                      </a:rPr>
                      <m:t>=</m:t>
                    </m:r>
                    <m:sSub>
                      <m:sSubPr>
                        <m:ctrlPr>
                          <a:rPr lang="en-US" sz="1800" i="1">
                            <a:latin typeface="Cambria Math"/>
                          </a:rPr>
                        </m:ctrlPr>
                      </m:sSubPr>
                      <m:e>
                        <m:r>
                          <a:rPr lang="en-US" sz="1800" i="1">
                            <a:latin typeface="Cambria Math"/>
                          </a:rPr>
                          <m:t>𝑉</m:t>
                        </m:r>
                      </m:e>
                      <m:sub>
                        <m:r>
                          <a:rPr lang="en-US" sz="1800" i="1">
                            <a:latin typeface="Cambria Math"/>
                          </a:rPr>
                          <m:t>𝐶𝐶</m:t>
                        </m:r>
                      </m:sub>
                    </m:sSub>
                    <m:r>
                      <a:rPr lang="en-US" sz="1800" i="1">
                        <a:latin typeface="Cambria Math"/>
                      </a:rPr>
                      <m:t>∙</m:t>
                    </m:r>
                    <m:sSub>
                      <m:sSubPr>
                        <m:ctrlPr>
                          <a:rPr lang="en-US" sz="1800" i="1">
                            <a:latin typeface="Cambria Math"/>
                          </a:rPr>
                        </m:ctrlPr>
                      </m:sSubPr>
                      <m:e>
                        <m:r>
                          <a:rPr lang="en-US" sz="1800" i="1">
                            <a:latin typeface="Cambria Math"/>
                          </a:rPr>
                          <m:t>𝑖</m:t>
                        </m:r>
                      </m:e>
                      <m:sub>
                        <m:r>
                          <a:rPr lang="en-US" sz="1800" i="1">
                            <a:latin typeface="Cambria Math"/>
                          </a:rPr>
                          <m:t>𝐶</m:t>
                        </m:r>
                      </m:sub>
                    </m:sSub>
                    <m:r>
                      <a:rPr lang="en-US" sz="1800" i="1">
                        <a:latin typeface="Cambria Math"/>
                      </a:rPr>
                      <m:t>=</m:t>
                    </m:r>
                    <m:f>
                      <m:fPr>
                        <m:ctrlPr>
                          <a:rPr lang="en-US" sz="1800" i="1">
                            <a:latin typeface="Cambria Math"/>
                          </a:rPr>
                        </m:ctrlPr>
                      </m:fPr>
                      <m:num>
                        <m:r>
                          <a:rPr lang="en-US" sz="1800" i="1">
                            <a:latin typeface="Cambria Math"/>
                          </a:rPr>
                          <m:t>1</m:t>
                        </m:r>
                      </m:num>
                      <m:den>
                        <m:r>
                          <a:rPr lang="en-US" sz="1800" i="1">
                            <a:latin typeface="Cambria Math"/>
                          </a:rPr>
                          <m:t>𝑇</m:t>
                        </m:r>
                      </m:den>
                    </m:f>
                    <m:nary>
                      <m:naryPr>
                        <m:limLoc m:val="undOvr"/>
                        <m:subHide m:val="on"/>
                        <m:supHide m:val="on"/>
                        <m:ctrlPr>
                          <a:rPr lang="en-US" sz="1800" i="1">
                            <a:latin typeface="Cambria Math"/>
                          </a:rPr>
                        </m:ctrlPr>
                      </m:naryPr>
                      <m:sub/>
                      <m:sup/>
                      <m:e>
                        <m:sSub>
                          <m:sSubPr>
                            <m:ctrlPr>
                              <a:rPr lang="en-US" sz="1800" i="1">
                                <a:latin typeface="Cambria Math"/>
                              </a:rPr>
                            </m:ctrlPr>
                          </m:sSubPr>
                          <m:e>
                            <m:r>
                              <a:rPr lang="en-US" sz="1800" i="1">
                                <a:latin typeface="Cambria Math"/>
                              </a:rPr>
                              <m:t>𝑉</m:t>
                            </m:r>
                          </m:e>
                          <m:sub>
                            <m:r>
                              <a:rPr lang="en-US" sz="1800" i="1">
                                <a:latin typeface="Cambria Math"/>
                              </a:rPr>
                              <m:t>𝐶𝐶</m:t>
                            </m:r>
                          </m:sub>
                        </m:sSub>
                        <m:r>
                          <a:rPr lang="en-US" sz="1800" i="1">
                            <a:latin typeface="Cambria Math"/>
                          </a:rPr>
                          <m:t>∙</m:t>
                        </m:r>
                        <m:sSub>
                          <m:sSubPr>
                            <m:ctrlPr>
                              <a:rPr lang="en-US" sz="1800" i="1">
                                <a:latin typeface="Cambria Math"/>
                              </a:rPr>
                            </m:ctrlPr>
                          </m:sSubPr>
                          <m:e>
                            <m:r>
                              <a:rPr lang="en-US" sz="1800" i="1">
                                <a:latin typeface="Cambria Math"/>
                              </a:rPr>
                              <m:t>𝑖</m:t>
                            </m:r>
                          </m:e>
                          <m:sub>
                            <m:r>
                              <a:rPr lang="en-US" sz="1800" i="1">
                                <a:latin typeface="Cambria Math"/>
                              </a:rPr>
                              <m:t>𝐶</m:t>
                            </m:r>
                          </m:sub>
                        </m:sSub>
                        <m:r>
                          <a:rPr lang="en-US" sz="1800" i="1">
                            <a:latin typeface="Cambria Math"/>
                          </a:rPr>
                          <m:t>𝑑𝑡</m:t>
                        </m:r>
                      </m:e>
                    </m:nary>
                  </m:oMath>
                </a14:m>
                <a:endParaRPr lang="en-US" sz="1800">
                  <a:latin typeface="Constantia"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a:rPr>
                          </m:ctrlPr>
                        </m:sSubPr>
                        <m:e>
                          <m:r>
                            <a:rPr lang="en-US" sz="1800" i="1">
                              <a:latin typeface="Cambria Math"/>
                            </a:rPr>
                            <m:t>𝑃</m:t>
                          </m:r>
                        </m:e>
                        <m:sub>
                          <m:r>
                            <a:rPr lang="en-US" sz="1800" i="1">
                              <a:latin typeface="Cambria Math"/>
                            </a:rPr>
                            <m:t>𝑖</m:t>
                          </m:r>
                        </m:sub>
                      </m:sSub>
                      <m:d>
                        <m:dPr>
                          <m:ctrlPr>
                            <a:rPr lang="en-US" sz="1800" i="1">
                              <a:latin typeface="Cambria Math"/>
                            </a:rPr>
                          </m:ctrlPr>
                        </m:dPr>
                        <m:e>
                          <m:r>
                            <a:rPr lang="en-US" sz="1800" i="1">
                              <a:latin typeface="Cambria Math"/>
                            </a:rPr>
                            <m:t>𝑑𝑐</m:t>
                          </m:r>
                        </m:e>
                      </m:d>
                      <m:r>
                        <a:rPr lang="en-US" sz="1800" i="1">
                          <a:latin typeface="Cambria Math"/>
                        </a:rPr>
                        <m:t>=</m:t>
                      </m:r>
                      <m:f>
                        <m:fPr>
                          <m:ctrlPr>
                            <a:rPr lang="en-US" sz="1800" i="1">
                              <a:latin typeface="Cambria Math"/>
                            </a:rPr>
                          </m:ctrlPr>
                        </m:fPr>
                        <m:num>
                          <m:r>
                            <a:rPr lang="en-US" sz="1800" i="1">
                              <a:latin typeface="Cambria Math"/>
                            </a:rPr>
                            <m:t>1</m:t>
                          </m:r>
                        </m:num>
                        <m:den>
                          <m:r>
                            <a:rPr lang="en-US" sz="1800" i="1">
                              <a:latin typeface="Cambria Math"/>
                            </a:rPr>
                            <m:t>𝑇</m:t>
                          </m:r>
                        </m:den>
                      </m:f>
                      <m:nary>
                        <m:naryPr>
                          <m:limLoc m:val="subSup"/>
                          <m:ctrlPr>
                            <a:rPr lang="en-US" sz="1800" i="1">
                              <a:latin typeface="Cambria Math"/>
                            </a:rPr>
                          </m:ctrlPr>
                        </m:naryPr>
                        <m:sub>
                          <m:r>
                            <a:rPr lang="en-US" sz="1800" i="1">
                              <a:latin typeface="Cambria Math"/>
                            </a:rPr>
                            <m:t>0</m:t>
                          </m:r>
                        </m:sub>
                        <m:sup>
                          <m:r>
                            <a:rPr lang="en-US" sz="1800" i="1">
                              <a:latin typeface="Cambria Math"/>
                            </a:rPr>
                            <m:t>𝑇</m:t>
                          </m:r>
                        </m:sup>
                        <m:e>
                          <m:sSub>
                            <m:sSubPr>
                              <m:ctrlPr>
                                <a:rPr lang="en-US" sz="1800" i="1">
                                  <a:latin typeface="Cambria Math"/>
                                </a:rPr>
                              </m:ctrlPr>
                            </m:sSubPr>
                            <m:e>
                              <m:r>
                                <a:rPr lang="en-US" sz="1800" i="1">
                                  <a:latin typeface="Cambria Math"/>
                                </a:rPr>
                                <m:t>𝑉</m:t>
                              </m:r>
                            </m:e>
                            <m:sub>
                              <m:r>
                                <a:rPr lang="en-US" sz="1800" i="1">
                                  <a:latin typeface="Cambria Math"/>
                                </a:rPr>
                                <m:t>𝐶𝐶</m:t>
                              </m:r>
                            </m:sub>
                          </m:sSub>
                          <m:r>
                            <a:rPr lang="en-US" sz="1800" i="1">
                              <a:latin typeface="Cambria Math"/>
                            </a:rPr>
                            <m:t>∙</m:t>
                          </m:r>
                          <m:d>
                            <m:dPr>
                              <m:ctrlPr>
                                <a:rPr lang="en-US" sz="1800" i="1">
                                  <a:latin typeface="Cambria Math"/>
                                </a:rPr>
                              </m:ctrlPr>
                            </m:dPr>
                            <m:e>
                              <m:sSub>
                                <m:sSubPr>
                                  <m:ctrlPr>
                                    <a:rPr lang="en-US" sz="1800" i="1">
                                      <a:latin typeface="Cambria Math"/>
                                    </a:rPr>
                                  </m:ctrlPr>
                                </m:sSubPr>
                                <m:e>
                                  <m:r>
                                    <a:rPr lang="en-US" sz="1800" i="1">
                                      <a:latin typeface="Cambria Math"/>
                                    </a:rPr>
                                    <m:t>𝐼</m:t>
                                  </m:r>
                                </m:e>
                                <m:sub>
                                  <m:r>
                                    <a:rPr lang="en-US" sz="1800" i="1">
                                      <a:latin typeface="Cambria Math"/>
                                    </a:rPr>
                                    <m:t>𝐶𝑄</m:t>
                                  </m:r>
                                </m:sub>
                              </m:sSub>
                              <m:r>
                                <a:rPr lang="en-US" sz="1800" i="1">
                                  <a:latin typeface="Cambria Math"/>
                                </a:rPr>
                                <m:t>+</m:t>
                              </m:r>
                              <m:sSub>
                                <m:sSubPr>
                                  <m:ctrlPr>
                                    <a:rPr lang="en-US" sz="1800" i="1">
                                      <a:latin typeface="Cambria Math"/>
                                    </a:rPr>
                                  </m:ctrlPr>
                                </m:sSubPr>
                                <m:e>
                                  <m:r>
                                    <a:rPr lang="en-US" sz="1800" i="1">
                                      <a:latin typeface="Cambria Math"/>
                                    </a:rPr>
                                    <m:t>𝑖</m:t>
                                  </m:r>
                                </m:e>
                                <m:sub>
                                  <m:r>
                                    <a:rPr lang="en-US" sz="1800" i="1">
                                      <a:latin typeface="Cambria Math"/>
                                    </a:rPr>
                                    <m:t>𝑐</m:t>
                                  </m:r>
                                </m:sub>
                              </m:sSub>
                            </m:e>
                          </m:d>
                          <m:r>
                            <a:rPr lang="en-US" sz="1800" i="1">
                              <a:latin typeface="Cambria Math"/>
                            </a:rPr>
                            <m:t>𝑑𝑡</m:t>
                          </m:r>
                          <m:r>
                            <a:rPr lang="en-US" sz="1800" i="1">
                              <a:latin typeface="Cambria Math"/>
                            </a:rPr>
                            <m:t>=</m:t>
                          </m:r>
                          <m:sSub>
                            <m:sSubPr>
                              <m:ctrlPr>
                                <a:rPr lang="en-US" sz="1800" i="1">
                                  <a:latin typeface="Cambria Math"/>
                                </a:rPr>
                              </m:ctrlPr>
                            </m:sSubPr>
                            <m:e>
                              <m:r>
                                <a:rPr lang="en-US" sz="1800" i="1">
                                  <a:latin typeface="Cambria Math"/>
                                </a:rPr>
                                <m:t>𝑉</m:t>
                              </m:r>
                            </m:e>
                            <m:sub>
                              <m:r>
                                <a:rPr lang="en-US" sz="1800" i="1">
                                  <a:latin typeface="Cambria Math"/>
                                </a:rPr>
                                <m:t>𝐶𝐶</m:t>
                              </m:r>
                            </m:sub>
                          </m:sSub>
                          <m:r>
                            <a:rPr lang="en-US" sz="1800" i="1">
                              <a:latin typeface="Cambria Math"/>
                            </a:rPr>
                            <m:t>∙</m:t>
                          </m:r>
                          <m:sSub>
                            <m:sSubPr>
                              <m:ctrlPr>
                                <a:rPr lang="en-US" sz="1800" i="1">
                                  <a:latin typeface="Cambria Math"/>
                                </a:rPr>
                              </m:ctrlPr>
                            </m:sSubPr>
                            <m:e>
                              <m:r>
                                <a:rPr lang="en-US" sz="1800" i="1">
                                  <a:latin typeface="Cambria Math"/>
                                </a:rPr>
                                <m:t>𝐼</m:t>
                              </m:r>
                            </m:e>
                            <m:sub>
                              <m:r>
                                <a:rPr lang="en-US" sz="1800" i="1">
                                  <a:latin typeface="Cambria Math"/>
                                </a:rPr>
                                <m:t>𝐶𝑄</m:t>
                              </m:r>
                            </m:sub>
                          </m:sSub>
                          <m:r>
                            <a:rPr lang="en-US" sz="1800" i="1">
                              <a:latin typeface="Cambria Math"/>
                            </a:rPr>
                            <m:t>+</m:t>
                          </m:r>
                          <m:limLow>
                            <m:limLowPr>
                              <m:ctrlPr>
                                <a:rPr lang="en-US" sz="1800" i="1">
                                  <a:latin typeface="Cambria Math"/>
                                </a:rPr>
                              </m:ctrlPr>
                            </m:limLowPr>
                            <m:e>
                              <m:groupChr>
                                <m:groupChrPr>
                                  <m:chr m:val="⏟"/>
                                  <m:ctrlPr>
                                    <a:rPr lang="en-US" sz="1800" i="1">
                                      <a:latin typeface="Cambria Math"/>
                                    </a:rPr>
                                  </m:ctrlPr>
                                </m:groupChrPr>
                                <m:e>
                                  <m:f>
                                    <m:fPr>
                                      <m:ctrlPr>
                                        <a:rPr lang="en-US" sz="1800" i="1">
                                          <a:latin typeface="Cambria Math"/>
                                        </a:rPr>
                                      </m:ctrlPr>
                                    </m:fPr>
                                    <m:num>
                                      <m:r>
                                        <a:rPr lang="en-US" sz="1800" i="1">
                                          <a:latin typeface="Cambria Math"/>
                                        </a:rPr>
                                        <m:t>1</m:t>
                                      </m:r>
                                    </m:num>
                                    <m:den>
                                      <m:r>
                                        <a:rPr lang="en-US" sz="1800" i="1">
                                          <a:latin typeface="Cambria Math"/>
                                        </a:rPr>
                                        <m:t>𝑇</m:t>
                                      </m:r>
                                    </m:den>
                                  </m:f>
                                  <m:sSub>
                                    <m:sSubPr>
                                      <m:ctrlPr>
                                        <a:rPr lang="en-US" sz="1800" i="1">
                                          <a:latin typeface="Cambria Math"/>
                                        </a:rPr>
                                      </m:ctrlPr>
                                    </m:sSubPr>
                                    <m:e>
                                      <m:r>
                                        <a:rPr lang="en-US" sz="1800" i="1">
                                          <a:latin typeface="Cambria Math"/>
                                        </a:rPr>
                                        <m:t>𝑉</m:t>
                                      </m:r>
                                    </m:e>
                                    <m:sub>
                                      <m:r>
                                        <a:rPr lang="en-US" sz="1800" i="1">
                                          <a:latin typeface="Cambria Math"/>
                                        </a:rPr>
                                        <m:t>𝐶𝐶</m:t>
                                      </m:r>
                                    </m:sub>
                                  </m:sSub>
                                  <m:nary>
                                    <m:naryPr>
                                      <m:limLoc m:val="subSup"/>
                                      <m:ctrlPr>
                                        <a:rPr lang="en-US" sz="1800" i="1">
                                          <a:latin typeface="Cambria Math"/>
                                        </a:rPr>
                                      </m:ctrlPr>
                                    </m:naryPr>
                                    <m:sub>
                                      <m:r>
                                        <a:rPr lang="en-US" sz="1800" i="1">
                                          <a:latin typeface="Cambria Math"/>
                                        </a:rPr>
                                        <m:t>0</m:t>
                                      </m:r>
                                    </m:sub>
                                    <m:sup>
                                      <m:r>
                                        <a:rPr lang="en-US" sz="1800" i="1">
                                          <a:latin typeface="Cambria Math"/>
                                        </a:rPr>
                                        <m:t>𝑇</m:t>
                                      </m:r>
                                    </m:sup>
                                    <m:e>
                                      <m:sSub>
                                        <m:sSubPr>
                                          <m:ctrlPr>
                                            <a:rPr lang="en-US" sz="1800" i="1">
                                              <a:latin typeface="Cambria Math"/>
                                            </a:rPr>
                                          </m:ctrlPr>
                                        </m:sSubPr>
                                        <m:e>
                                          <m:r>
                                            <a:rPr lang="en-US" sz="1800" i="1">
                                              <a:latin typeface="Cambria Math"/>
                                            </a:rPr>
                                            <m:t>𝐼</m:t>
                                          </m:r>
                                        </m:e>
                                        <m:sub>
                                          <m:r>
                                            <a:rPr lang="en-US" sz="1800" i="1">
                                              <a:latin typeface="Cambria Math"/>
                                            </a:rPr>
                                            <m:t>𝐶</m:t>
                                          </m:r>
                                          <m:d>
                                            <m:dPr>
                                              <m:ctrlPr>
                                                <a:rPr lang="en-US" sz="1800" i="1">
                                                  <a:latin typeface="Cambria Math"/>
                                                </a:rPr>
                                              </m:ctrlPr>
                                            </m:dPr>
                                            <m:e>
                                              <m:r>
                                                <a:rPr lang="en-US" sz="1800" i="1">
                                                  <a:latin typeface="Cambria Math"/>
                                                </a:rPr>
                                                <m:t>𝑝</m:t>
                                              </m:r>
                                            </m:e>
                                          </m:d>
                                        </m:sub>
                                      </m:sSub>
                                      <m:r>
                                        <a:rPr lang="en-US" sz="1800" i="1">
                                          <a:latin typeface="Cambria Math"/>
                                        </a:rPr>
                                        <m:t>𝑠𝑖𝑛</m:t>
                                      </m:r>
                                      <m:r>
                                        <a:rPr lang="en-US" sz="1800" i="1">
                                          <a:latin typeface="Cambria Math"/>
                                        </a:rPr>
                                        <m:t>𝜔</m:t>
                                      </m:r>
                                      <m:r>
                                        <a:rPr lang="en-US" sz="1800" i="1">
                                          <a:latin typeface="Cambria Math"/>
                                        </a:rPr>
                                        <m:t>𝑡𝑑𝑡</m:t>
                                      </m:r>
                                    </m:e>
                                  </m:nary>
                                </m:e>
                              </m:groupChr>
                            </m:e>
                            <m:lim>
                              <m:r>
                                <a:rPr lang="en-US" sz="1800" i="1">
                                  <a:latin typeface="Cambria Math"/>
                                </a:rPr>
                                <m:t>=0</m:t>
                              </m:r>
                            </m:lim>
                          </m:limLow>
                        </m:e>
                      </m:nary>
                    </m:oMath>
                  </m:oMathPara>
                </a14:m>
                <a:endParaRPr lang="en-US" sz="1800">
                  <a:latin typeface="Constantia" pitchFamily="18" charset="0"/>
                </a:endParaRPr>
              </a:p>
              <a:p>
                <a:pPr marL="630238" indent="0">
                  <a:buNone/>
                </a:pPr>
                <a14:m>
                  <m:oMathPara xmlns:m="http://schemas.openxmlformats.org/officeDocument/2006/math">
                    <m:oMathParaPr>
                      <m:jc m:val="left"/>
                    </m:oMathParaPr>
                    <m:oMath xmlns:m="http://schemas.openxmlformats.org/officeDocument/2006/math">
                      <m:r>
                        <a:rPr lang="en-US" sz="1800" i="1">
                          <a:latin typeface="Cambria Math"/>
                        </a:rPr>
                        <m:t>→</m:t>
                      </m:r>
                      <m:sSub>
                        <m:sSubPr>
                          <m:ctrlPr>
                            <a:rPr lang="en-US" sz="1800" i="1">
                              <a:latin typeface="Cambria Math"/>
                            </a:rPr>
                          </m:ctrlPr>
                        </m:sSubPr>
                        <m:e>
                          <m:r>
                            <a:rPr lang="en-US" sz="1800" i="1">
                              <a:latin typeface="Cambria Math"/>
                            </a:rPr>
                            <m:t>𝑃</m:t>
                          </m:r>
                        </m:e>
                        <m:sub>
                          <m:r>
                            <a:rPr lang="en-US" sz="1800" i="1">
                              <a:latin typeface="Cambria Math"/>
                            </a:rPr>
                            <m:t>𝑖</m:t>
                          </m:r>
                        </m:sub>
                      </m:sSub>
                      <m:d>
                        <m:dPr>
                          <m:ctrlPr>
                            <a:rPr lang="en-US" sz="1800" i="1">
                              <a:latin typeface="Cambria Math"/>
                            </a:rPr>
                          </m:ctrlPr>
                        </m:dPr>
                        <m:e>
                          <m:r>
                            <a:rPr lang="en-US" sz="1800" i="1">
                              <a:latin typeface="Cambria Math"/>
                            </a:rPr>
                            <m:t>𝑑𝑐</m:t>
                          </m:r>
                        </m:e>
                      </m:d>
                      <m:r>
                        <a:rPr lang="en-US" sz="1800" i="1">
                          <a:latin typeface="Cambria Math"/>
                        </a:rPr>
                        <m:t>=</m:t>
                      </m:r>
                      <m:sSub>
                        <m:sSubPr>
                          <m:ctrlPr>
                            <a:rPr lang="en-US" sz="1800" i="1">
                              <a:latin typeface="Cambria Math"/>
                            </a:rPr>
                          </m:ctrlPr>
                        </m:sSubPr>
                        <m:e>
                          <m:r>
                            <a:rPr lang="en-US" sz="1800" i="1">
                              <a:latin typeface="Cambria Math"/>
                            </a:rPr>
                            <m:t>𝑉</m:t>
                          </m:r>
                        </m:e>
                        <m:sub>
                          <m:r>
                            <a:rPr lang="en-US" sz="1800" i="1">
                              <a:latin typeface="Cambria Math"/>
                            </a:rPr>
                            <m:t>𝐶𝐶</m:t>
                          </m:r>
                        </m:sub>
                      </m:sSub>
                      <m:r>
                        <a:rPr lang="en-US" sz="1800" i="1">
                          <a:latin typeface="Cambria Math"/>
                        </a:rPr>
                        <m:t>∙</m:t>
                      </m:r>
                      <m:sSub>
                        <m:sSubPr>
                          <m:ctrlPr>
                            <a:rPr lang="en-US" sz="1800" i="1">
                              <a:latin typeface="Cambria Math"/>
                            </a:rPr>
                          </m:ctrlPr>
                        </m:sSubPr>
                        <m:e>
                          <m:r>
                            <a:rPr lang="en-US" sz="1800" i="1">
                              <a:latin typeface="Cambria Math"/>
                            </a:rPr>
                            <m:t>𝐼</m:t>
                          </m:r>
                        </m:e>
                        <m:sub>
                          <m:r>
                            <a:rPr lang="en-US" sz="1800" i="1">
                              <a:latin typeface="Cambria Math"/>
                            </a:rPr>
                            <m:t>𝐶𝑄</m:t>
                          </m:r>
                        </m:sub>
                      </m:sSub>
                    </m:oMath>
                  </m:oMathPara>
                </a14:m>
                <a:endParaRPr lang="en-US" sz="1800">
                  <a:latin typeface="Constantia" pitchFamily="18" charset="0"/>
                </a:endParaRPr>
              </a:p>
              <a:p>
                <a:pPr lvl="0"/>
                <a:r>
                  <a:rPr lang="en-US" sz="1800">
                    <a:latin typeface="Constantia" pitchFamily="18" charset="0"/>
                  </a:rPr>
                  <a:t>Công suất xoay chiều ra trên tải: </a:t>
                </a:r>
                <a14:m>
                  <m:oMath xmlns:m="http://schemas.openxmlformats.org/officeDocument/2006/math">
                    <m:sSub>
                      <m:sSubPr>
                        <m:ctrlPr>
                          <a:rPr lang="en-US" sz="1800" i="1">
                            <a:latin typeface="Cambria Math"/>
                          </a:rPr>
                        </m:ctrlPr>
                      </m:sSubPr>
                      <m:e>
                        <m:r>
                          <a:rPr lang="en-US" sz="1800" i="1">
                            <a:latin typeface="Cambria Math"/>
                          </a:rPr>
                          <m:t>𝑃</m:t>
                        </m:r>
                      </m:e>
                      <m:sub>
                        <m:r>
                          <a:rPr lang="en-US" sz="1800" i="1">
                            <a:latin typeface="Cambria Math"/>
                          </a:rPr>
                          <m:t>𝑜</m:t>
                        </m:r>
                      </m:sub>
                    </m:sSub>
                    <m:d>
                      <m:dPr>
                        <m:ctrlPr>
                          <a:rPr lang="en-US" sz="1800" i="1">
                            <a:latin typeface="Cambria Math"/>
                          </a:rPr>
                        </m:ctrlPr>
                      </m:dPr>
                      <m:e>
                        <m:r>
                          <a:rPr lang="en-US" sz="1800" i="1">
                            <a:latin typeface="Cambria Math"/>
                          </a:rPr>
                          <m:t>𝑎𝑐</m:t>
                        </m:r>
                      </m:e>
                    </m:d>
                    <m:r>
                      <a:rPr lang="en-US" sz="1800" i="1">
                        <a:latin typeface="Cambria Math"/>
                      </a:rPr>
                      <m:t>=</m:t>
                    </m:r>
                    <m:sSub>
                      <m:sSubPr>
                        <m:ctrlPr>
                          <a:rPr lang="en-US" sz="1800" i="1">
                            <a:latin typeface="Cambria Math"/>
                          </a:rPr>
                        </m:ctrlPr>
                      </m:sSubPr>
                      <m:e>
                        <m:r>
                          <a:rPr lang="en-US" sz="1800" i="1">
                            <a:latin typeface="Cambria Math"/>
                          </a:rPr>
                          <m:t>𝑢</m:t>
                        </m:r>
                      </m:e>
                      <m:sub>
                        <m:r>
                          <a:rPr lang="en-US" sz="1800" i="1">
                            <a:latin typeface="Cambria Math"/>
                          </a:rPr>
                          <m:t>𝑐𝑒</m:t>
                        </m:r>
                      </m:sub>
                    </m:sSub>
                    <m:r>
                      <a:rPr lang="en-US" sz="1800" i="1">
                        <a:latin typeface="Cambria Math"/>
                      </a:rPr>
                      <m:t>∙</m:t>
                    </m:r>
                    <m:sSub>
                      <m:sSubPr>
                        <m:ctrlPr>
                          <a:rPr lang="en-US" sz="1800" i="1">
                            <a:latin typeface="Cambria Math"/>
                          </a:rPr>
                        </m:ctrlPr>
                      </m:sSubPr>
                      <m:e>
                        <m:r>
                          <a:rPr lang="en-US" sz="1800" i="1">
                            <a:latin typeface="Cambria Math"/>
                          </a:rPr>
                          <m:t>𝑖</m:t>
                        </m:r>
                      </m:e>
                      <m:sub>
                        <m:r>
                          <a:rPr lang="en-US" sz="1800" i="1">
                            <a:latin typeface="Cambria Math"/>
                          </a:rPr>
                          <m:t>𝑐</m:t>
                        </m:r>
                      </m:sub>
                    </m:sSub>
                  </m:oMath>
                </a14:m>
                <a:r>
                  <a:rPr lang="en-US" sz="1800">
                    <a:latin typeface="Constantia" pitchFamily="18" charset="0"/>
                  </a:rPr>
                  <a:t> </a:t>
                </a:r>
                <a:endParaRPr lang="en-US" sz="1800" smtClean="0">
                  <a:latin typeface="Constantia" pitchFamily="18" charset="0"/>
                </a:endParaRPr>
              </a:p>
              <a:p>
                <a:pPr marL="0" lvl="0" indent="0">
                  <a:buNone/>
                </a:pPr>
                <a:r>
                  <a:rPr lang="en-US" sz="1800" smtClean="0">
                    <a:latin typeface="Constantia" pitchFamily="18" charset="0"/>
                  </a:rPr>
                  <a:t>Có thể tính công suất xoay chiều trên tải theo một trong các công thức sau:</a:t>
                </a:r>
                <a:endParaRPr lang="en-US" sz="1800">
                  <a:latin typeface="Constantia" pitchFamily="18" charset="0"/>
                </a:endParaRPr>
              </a:p>
              <a:p>
                <a:pPr marL="0" indent="0">
                  <a:buNone/>
                </a:pPr>
                <a:endParaRPr lang="en-US" sz="1800" smtClean="0">
                  <a:latin typeface="Constantia" pitchFamily="18" charset="0"/>
                  <a:cs typeface="Times New Roman" pitchFamily="18" charset="0"/>
                </a:endParaRPr>
              </a:p>
              <a:p>
                <a:pPr>
                  <a:buFontTx/>
                  <a:buAutoNum type="arabicPeriod"/>
                </a:pPr>
                <a:endParaRPr lang="en-US" sz="1800" smtClean="0">
                  <a:latin typeface="Times New Roman" pitchFamily="18" charset="0"/>
                  <a:cs typeface="Times New Roman" pitchFamily="18" charset="0"/>
                </a:endParaRPr>
              </a:p>
              <a:p>
                <a:pPr>
                  <a:buNone/>
                </a:pPr>
                <a:r>
                  <a:rPr lang="en-US" sz="1800" smtClean="0">
                    <a:latin typeface="Times New Roman" pitchFamily="18" charset="0"/>
                    <a:cs typeface="Times New Roman" pitchFamily="18" charset="0"/>
                  </a:rPr>
                  <a:t>			</a:t>
                </a:r>
              </a:p>
              <a:p>
                <a:pPr lvl="3">
                  <a:buFontTx/>
                  <a:buAutoNum type="arabicPeriod"/>
                </a:pPr>
                <a:endParaRPr lang="en-US" sz="600" smtClean="0">
                  <a:latin typeface="Times New Roman" pitchFamily="18" charset="0"/>
                  <a:cs typeface="Times New Roman" pitchFamily="18" charset="0"/>
                </a:endParaRPr>
              </a:p>
              <a:p>
                <a:pPr>
                  <a:buFontTx/>
                  <a:buAutoNum type="arabicPeriod"/>
                </a:pPr>
                <a:endParaRPr lang="en-US" sz="1800" smtClean="0">
                  <a:latin typeface="Times New Roman" pitchFamily="18" charset="0"/>
                  <a:cs typeface="Times New Roman" pitchFamily="18" charset="0"/>
                </a:endParaRPr>
              </a:p>
              <a:p>
                <a:pPr>
                  <a:buFontTx/>
                  <a:buAutoNum type="arabicPeriod"/>
                </a:pPr>
                <a:endParaRPr lang="en-US" sz="1800" smtClean="0">
                  <a:latin typeface="Times New Roman" pitchFamily="18" charset="0"/>
                  <a:cs typeface="Times New Roman" pitchFamily="18" charset="0"/>
                </a:endParaRPr>
              </a:p>
              <a:p>
                <a:pPr>
                  <a:buFontTx/>
                  <a:buAutoNum type="arabicPeriod"/>
                </a:pPr>
                <a:endParaRPr lang="en-US" sz="1800" smtClean="0">
                  <a:latin typeface="Times New Roman" pitchFamily="18" charset="0"/>
                  <a:cs typeface="Times New Roman" pitchFamily="18" charset="0"/>
                </a:endParaRPr>
              </a:p>
              <a:p>
                <a:pPr>
                  <a:buFontTx/>
                  <a:buAutoNum type="arabicPeriod"/>
                </a:pPr>
                <a:endParaRPr lang="en-US" sz="1800" smtClean="0">
                  <a:latin typeface="Times New Roman" pitchFamily="18" charset="0"/>
                  <a:cs typeface="Times New Roman" pitchFamily="18" charset="0"/>
                </a:endParaRPr>
              </a:p>
              <a:p>
                <a:pPr>
                  <a:buFontTx/>
                  <a:buAutoNum type="arabicPeriod"/>
                </a:pPr>
                <a:endParaRPr lang="en-US" sz="1800" smtClean="0">
                  <a:latin typeface="Times New Roman" pitchFamily="18" charset="0"/>
                  <a:cs typeface="Times New Roman" pitchFamily="18" charset="0"/>
                </a:endParaRPr>
              </a:p>
              <a:p>
                <a:pPr>
                  <a:buNone/>
                </a:pPr>
                <a:endParaRPr lang="en-US" sz="1800" smtClean="0">
                  <a:latin typeface="Times New Roman" pitchFamily="18" charset="0"/>
                  <a:cs typeface="Times New Roman" pitchFamily="18" charset="0"/>
                </a:endParaRPr>
              </a:p>
              <a:p>
                <a:endParaRPr lang="en-US"/>
              </a:p>
            </p:txBody>
          </p:sp>
        </mc:Choice>
        <mc:Fallback xmlns="">
          <p:sp>
            <p:nvSpPr>
              <p:cNvPr id="11" name="Content Placeholder 10"/>
              <p:cNvSpPr>
                <a:spLocks noGrp="1" noRot="1" noChangeAspect="1" noMove="1" noResize="1" noEditPoints="1" noAdjustHandles="1" noChangeArrowheads="1" noChangeShapeType="1" noTextEdit="1"/>
              </p:cNvSpPr>
              <p:nvPr>
                <p:ph sz="quarter" idx="1"/>
              </p:nvPr>
            </p:nvSpPr>
            <p:spPr>
              <a:xfrm>
                <a:off x="457200" y="1066800"/>
                <a:ext cx="8077200" cy="5638800"/>
              </a:xfrm>
              <a:blipFill rotWithShape="1">
                <a:blip r:embed="rId2"/>
                <a:stretch>
                  <a:fillRect l="-604" t="-8649"/>
                </a:stretch>
              </a:blipFill>
            </p:spPr>
            <p:txBody>
              <a:bodyPr/>
              <a:lstStyle/>
              <a:p>
                <a:r>
                  <a:rPr lang="en-US">
                    <a:noFill/>
                  </a:rPr>
                  <a:t> </a:t>
                </a:r>
              </a:p>
            </p:txBody>
          </p:sp>
        </mc:Fallback>
      </mc:AlternateContent>
      <p:sp>
        <p:nvSpPr>
          <p:cNvPr id="16" name="Rectangle 15"/>
          <p:cNvSpPr/>
          <p:nvPr/>
        </p:nvSpPr>
        <p:spPr>
          <a:xfrm>
            <a:off x="304800" y="304800"/>
            <a:ext cx="8382000" cy="584775"/>
          </a:xfrm>
          <a:prstGeom prst="rect">
            <a:avLst/>
          </a:prstGeom>
        </p:spPr>
        <p:txBody>
          <a:bodyPr wrap="square">
            <a:spAutoFit/>
          </a:bodyPr>
          <a:lstStyle/>
          <a:p>
            <a:pPr algn="ctr"/>
            <a:r>
              <a:rPr lang="en-US" sz="3200" b="1" smtClean="0">
                <a:solidFill>
                  <a:schemeClr val="accent1">
                    <a:lumMod val="75000"/>
                  </a:schemeClr>
                </a:solidFill>
                <a:latin typeface="Constantia" pitchFamily="18" charset="0"/>
                <a:cs typeface="Times New Roman" pitchFamily="18" charset="0"/>
              </a:rPr>
              <a:t>3.2. Mạch khuếch đại công suất chế độ A</a:t>
            </a:r>
            <a:endParaRPr lang="vi-VN" sz="3200">
              <a:latin typeface="Constantia" pitchFamily="18" charset="0"/>
            </a:endParaRPr>
          </a:p>
        </p:txBody>
      </p:sp>
      <p:sp>
        <p:nvSpPr>
          <p:cNvPr id="2" name="Rectangle 6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2211412020"/>
                  </p:ext>
                </p:extLst>
              </p:nvPr>
            </p:nvGraphicFramePr>
            <p:xfrm>
              <a:off x="304800" y="3505200"/>
              <a:ext cx="8381999" cy="3118856"/>
            </p:xfrm>
            <a:graphic>
              <a:graphicData uri="http://schemas.openxmlformats.org/drawingml/2006/table">
                <a:tbl>
                  <a:tblPr firstRow="1" firstCol="1" bandRow="1">
                    <a:tableStyleId>{5C22544A-7EE6-4342-B048-85BDC9FD1C3A}</a:tableStyleId>
                  </a:tblPr>
                  <a:tblGrid>
                    <a:gridCol w="2871611"/>
                    <a:gridCol w="2538589"/>
                    <a:gridCol w="2971799"/>
                  </a:tblGrid>
                  <a:tr h="349429">
                    <a:tc>
                      <a:txBody>
                        <a:bodyPr/>
                        <a:lstStyle/>
                        <a:p>
                          <a:pPr algn="ctr">
                            <a:lnSpc>
                              <a:spcPct val="115000"/>
                            </a:lnSpc>
                            <a:spcAft>
                              <a:spcPts val="600"/>
                            </a:spcAft>
                          </a:pPr>
                          <a:r>
                            <a:rPr lang="en-US" sz="1800">
                              <a:solidFill>
                                <a:schemeClr val="tx1"/>
                              </a:solidFill>
                              <a:effectLst/>
                              <a:latin typeface="Constantia" pitchFamily="18" charset="0"/>
                            </a:rPr>
                            <a:t>Giá trị hiệu dụng</a:t>
                          </a:r>
                          <a:endParaRPr lang="en-US" sz="1800">
                            <a:solidFill>
                              <a:schemeClr val="tx1"/>
                            </a:solidFill>
                            <a:effectLst/>
                            <a:latin typeface="Constantia" pitchFamily="18" charset="0"/>
                            <a:ea typeface="Times New Roman"/>
                          </a:endParaRPr>
                        </a:p>
                      </a:txBody>
                      <a:tcPr marL="67473" marR="674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5000"/>
                            </a:lnSpc>
                            <a:spcAft>
                              <a:spcPts val="600"/>
                            </a:spcAft>
                          </a:pPr>
                          <a:r>
                            <a:rPr lang="en-US" sz="1800">
                              <a:solidFill>
                                <a:schemeClr val="tx1"/>
                              </a:solidFill>
                              <a:effectLst/>
                              <a:latin typeface="Constantia" pitchFamily="18" charset="0"/>
                            </a:rPr>
                            <a:t>Giá trị đỉnh (biên độ)</a:t>
                          </a:r>
                          <a:endParaRPr lang="en-US" sz="1800">
                            <a:solidFill>
                              <a:schemeClr val="tx1"/>
                            </a:solidFill>
                            <a:effectLst/>
                            <a:latin typeface="Constantia" pitchFamily="18" charset="0"/>
                            <a:ea typeface="Times New Roman"/>
                          </a:endParaRPr>
                        </a:p>
                      </a:txBody>
                      <a:tcPr marL="67473" marR="674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5000"/>
                            </a:lnSpc>
                            <a:spcAft>
                              <a:spcPts val="600"/>
                            </a:spcAft>
                          </a:pPr>
                          <a:r>
                            <a:rPr lang="en-US" sz="1800">
                              <a:solidFill>
                                <a:schemeClr val="tx1"/>
                              </a:solidFill>
                              <a:effectLst/>
                              <a:latin typeface="Constantia" pitchFamily="18" charset="0"/>
                            </a:rPr>
                            <a:t>Giá trị đỉnh-đỉnh</a:t>
                          </a:r>
                          <a:endParaRPr lang="en-US" sz="1800">
                            <a:solidFill>
                              <a:schemeClr val="tx1"/>
                            </a:solidFill>
                            <a:effectLst/>
                            <a:latin typeface="Constantia" pitchFamily="18" charset="0"/>
                            <a:ea typeface="Times New Roman"/>
                          </a:endParaRPr>
                        </a:p>
                      </a:txBody>
                      <a:tcPr marL="67473" marR="674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898981">
                    <a:tc>
                      <a:txBody>
                        <a:bodyPr/>
                        <a:lstStyle/>
                        <a:p>
                          <a:pPr marL="228600" indent="-174625" algn="l">
                            <a:lnSpc>
                              <a:spcPct val="115000"/>
                            </a:lnSpc>
                            <a:spcAft>
                              <a:spcPts val="600"/>
                            </a:spcAft>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effectLst/>
                                        <a:latin typeface="Cambria Math"/>
                                      </a:rPr>
                                    </m:ctrlPr>
                                  </m:sSubPr>
                                  <m:e>
                                    <m:r>
                                      <a:rPr lang="en-US" sz="1800">
                                        <a:solidFill>
                                          <a:schemeClr val="tx1"/>
                                        </a:solidFill>
                                        <a:effectLst/>
                                        <a:latin typeface="Cambria Math"/>
                                      </a:rPr>
                                      <m:t>𝑃</m:t>
                                    </m:r>
                                  </m:e>
                                  <m:sub>
                                    <m:r>
                                      <a:rPr lang="en-US" sz="1800">
                                        <a:solidFill>
                                          <a:schemeClr val="tx1"/>
                                        </a:solidFill>
                                        <a:effectLst/>
                                        <a:latin typeface="Cambria Math"/>
                                      </a:rPr>
                                      <m:t>𝑜</m:t>
                                    </m:r>
                                  </m:sub>
                                </m:sSub>
                                <m:d>
                                  <m:dPr>
                                    <m:ctrlPr>
                                      <a:rPr lang="en-US" sz="1800" i="1">
                                        <a:solidFill>
                                          <a:schemeClr val="tx1"/>
                                        </a:solidFill>
                                        <a:effectLst/>
                                        <a:latin typeface="Cambria Math"/>
                                      </a:rPr>
                                    </m:ctrlPr>
                                  </m:dPr>
                                  <m:e>
                                    <m:r>
                                      <a:rPr lang="en-US" sz="1800">
                                        <a:solidFill>
                                          <a:schemeClr val="tx1"/>
                                        </a:solidFill>
                                        <a:effectLst/>
                                        <a:latin typeface="Cambria Math"/>
                                      </a:rPr>
                                      <m:t>𝑎𝑐</m:t>
                                    </m:r>
                                  </m:e>
                                </m:d>
                                <m:r>
                                  <a:rPr lang="en-US" sz="1800">
                                    <a:solidFill>
                                      <a:schemeClr val="tx1"/>
                                    </a:solidFill>
                                    <a:effectLst/>
                                    <a:latin typeface="Cambria Math"/>
                                  </a:rPr>
                                  <m:t>=</m:t>
                                </m:r>
                                <m:sSub>
                                  <m:sSubPr>
                                    <m:ctrlPr>
                                      <a:rPr lang="en-US" sz="1800" i="1">
                                        <a:solidFill>
                                          <a:schemeClr val="tx1"/>
                                        </a:solidFill>
                                        <a:effectLst/>
                                        <a:latin typeface="Cambria Math"/>
                                      </a:rPr>
                                    </m:ctrlPr>
                                  </m:sSubPr>
                                  <m:e>
                                    <m:r>
                                      <a:rPr lang="en-US" sz="1800">
                                        <a:solidFill>
                                          <a:schemeClr val="tx1"/>
                                        </a:solidFill>
                                        <a:effectLst/>
                                        <a:latin typeface="Cambria Math"/>
                                      </a:rPr>
                                      <m:t>𝑈</m:t>
                                    </m:r>
                                  </m:e>
                                  <m:sub>
                                    <m:r>
                                      <a:rPr lang="en-US" sz="1800">
                                        <a:solidFill>
                                          <a:schemeClr val="tx1"/>
                                        </a:solidFill>
                                        <a:effectLst/>
                                        <a:latin typeface="Cambria Math"/>
                                      </a:rPr>
                                      <m:t>𝐶𝐸</m:t>
                                    </m:r>
                                    <m:r>
                                      <a:rPr lang="en-US" sz="1800">
                                        <a:solidFill>
                                          <a:schemeClr val="tx1"/>
                                        </a:solidFill>
                                        <a:effectLst/>
                                        <a:latin typeface="Cambria Math"/>
                                      </a:rPr>
                                      <m:t>(</m:t>
                                    </m:r>
                                    <m:r>
                                      <a:rPr lang="en-US" sz="1800">
                                        <a:solidFill>
                                          <a:schemeClr val="tx1"/>
                                        </a:solidFill>
                                        <a:effectLst/>
                                        <a:latin typeface="Cambria Math"/>
                                      </a:rPr>
                                      <m:t>𝑟𝑚𝑠</m:t>
                                    </m:r>
                                    <m:r>
                                      <a:rPr lang="en-US" sz="1800">
                                        <a:solidFill>
                                          <a:schemeClr val="tx1"/>
                                        </a:solidFill>
                                        <a:effectLst/>
                                        <a:latin typeface="Cambria Math"/>
                                      </a:rPr>
                                      <m:t>)</m:t>
                                    </m:r>
                                  </m:sub>
                                </m:sSub>
                                <m:r>
                                  <a:rPr lang="en-US" sz="1800">
                                    <a:solidFill>
                                      <a:schemeClr val="tx1"/>
                                    </a:solidFill>
                                    <a:effectLst/>
                                    <a:latin typeface="Cambria Math"/>
                                  </a:rPr>
                                  <m:t>∙</m:t>
                                </m:r>
                                <m:sSub>
                                  <m:sSubPr>
                                    <m:ctrlPr>
                                      <a:rPr lang="en-US" sz="1800" i="1">
                                        <a:solidFill>
                                          <a:schemeClr val="tx1"/>
                                        </a:solidFill>
                                        <a:effectLst/>
                                        <a:latin typeface="Cambria Math"/>
                                      </a:rPr>
                                    </m:ctrlPr>
                                  </m:sSubPr>
                                  <m:e>
                                    <m:r>
                                      <a:rPr lang="en-US" sz="1800">
                                        <a:solidFill>
                                          <a:schemeClr val="tx1"/>
                                        </a:solidFill>
                                        <a:effectLst/>
                                        <a:latin typeface="Cambria Math"/>
                                      </a:rPr>
                                      <m:t>𝐼</m:t>
                                    </m:r>
                                  </m:e>
                                  <m:sub>
                                    <m:r>
                                      <a:rPr lang="en-US" sz="1800">
                                        <a:solidFill>
                                          <a:schemeClr val="tx1"/>
                                        </a:solidFill>
                                        <a:effectLst/>
                                        <a:latin typeface="Cambria Math"/>
                                      </a:rPr>
                                      <m:t>𝐶</m:t>
                                    </m:r>
                                    <m:r>
                                      <a:rPr lang="en-US" sz="1800">
                                        <a:solidFill>
                                          <a:schemeClr val="tx1"/>
                                        </a:solidFill>
                                        <a:effectLst/>
                                        <a:latin typeface="Cambria Math"/>
                                      </a:rPr>
                                      <m:t>(</m:t>
                                    </m:r>
                                    <m:r>
                                      <a:rPr lang="en-US" sz="1800">
                                        <a:solidFill>
                                          <a:schemeClr val="tx1"/>
                                        </a:solidFill>
                                        <a:effectLst/>
                                        <a:latin typeface="Cambria Math"/>
                                      </a:rPr>
                                      <m:t>𝑟𝑚𝑠</m:t>
                                    </m:r>
                                    <m:r>
                                      <a:rPr lang="en-US" sz="1800">
                                        <a:solidFill>
                                          <a:schemeClr val="tx1"/>
                                        </a:solidFill>
                                        <a:effectLst/>
                                        <a:latin typeface="Cambria Math"/>
                                      </a:rPr>
                                      <m:t>)</m:t>
                                    </m:r>
                                  </m:sub>
                                </m:sSub>
                              </m:oMath>
                            </m:oMathPara>
                          </a14:m>
                          <a:endParaRPr lang="en-US" sz="1800">
                            <a:solidFill>
                              <a:schemeClr val="tx1"/>
                            </a:solidFill>
                            <a:effectLst/>
                            <a:latin typeface="Constantia" pitchFamily="18" charset="0"/>
                            <a:ea typeface="Times New Roman"/>
                          </a:endParaRPr>
                        </a:p>
                      </a:txBody>
                      <a:tcPr marL="67473" marR="674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a:lnSpc>
                              <a:spcPct val="115000"/>
                            </a:lnSpc>
                            <a:spcAft>
                              <a:spcPts val="600"/>
                            </a:spcAft>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effectLst/>
                                        <a:latin typeface="Cambria Math"/>
                                      </a:rPr>
                                    </m:ctrlPr>
                                  </m:sSubPr>
                                  <m:e>
                                    <m:r>
                                      <a:rPr lang="en-US" sz="1800">
                                        <a:solidFill>
                                          <a:schemeClr val="tx1"/>
                                        </a:solidFill>
                                        <a:effectLst/>
                                        <a:latin typeface="Cambria Math"/>
                                      </a:rPr>
                                      <m:t>𝑃</m:t>
                                    </m:r>
                                  </m:e>
                                  <m:sub>
                                    <m:r>
                                      <a:rPr lang="en-US" sz="1800">
                                        <a:solidFill>
                                          <a:schemeClr val="tx1"/>
                                        </a:solidFill>
                                        <a:effectLst/>
                                        <a:latin typeface="Cambria Math"/>
                                      </a:rPr>
                                      <m:t>𝑜</m:t>
                                    </m:r>
                                  </m:sub>
                                </m:sSub>
                                <m:d>
                                  <m:dPr>
                                    <m:ctrlPr>
                                      <a:rPr lang="en-US" sz="1800" i="1">
                                        <a:solidFill>
                                          <a:schemeClr val="tx1"/>
                                        </a:solidFill>
                                        <a:effectLst/>
                                        <a:latin typeface="Cambria Math"/>
                                      </a:rPr>
                                    </m:ctrlPr>
                                  </m:dPr>
                                  <m:e>
                                    <m:r>
                                      <a:rPr lang="en-US" sz="1800">
                                        <a:solidFill>
                                          <a:schemeClr val="tx1"/>
                                        </a:solidFill>
                                        <a:effectLst/>
                                        <a:latin typeface="Cambria Math"/>
                                      </a:rPr>
                                      <m:t>𝑎𝑐</m:t>
                                    </m:r>
                                  </m:e>
                                </m:d>
                                <m:r>
                                  <a:rPr lang="en-US" sz="1800">
                                    <a:solidFill>
                                      <a:schemeClr val="tx1"/>
                                    </a:solidFill>
                                    <a:effectLst/>
                                    <a:latin typeface="Cambria Math"/>
                                  </a:rPr>
                                  <m:t>=</m:t>
                                </m:r>
                                <m:sSub>
                                  <m:sSubPr>
                                    <m:ctrlPr>
                                      <a:rPr lang="en-US" sz="1800" i="1">
                                        <a:solidFill>
                                          <a:schemeClr val="tx1"/>
                                        </a:solidFill>
                                        <a:effectLst/>
                                        <a:latin typeface="Cambria Math"/>
                                      </a:rPr>
                                    </m:ctrlPr>
                                  </m:sSubPr>
                                  <m:e>
                                    <m:f>
                                      <m:fPr>
                                        <m:ctrlPr>
                                          <a:rPr lang="en-US" sz="1800" i="1">
                                            <a:solidFill>
                                              <a:schemeClr val="tx1"/>
                                            </a:solidFill>
                                            <a:effectLst/>
                                            <a:latin typeface="Cambria Math"/>
                                          </a:rPr>
                                        </m:ctrlPr>
                                      </m:fPr>
                                      <m:num>
                                        <m:r>
                                          <a:rPr lang="en-US" sz="1800">
                                            <a:solidFill>
                                              <a:schemeClr val="tx1"/>
                                            </a:solidFill>
                                            <a:effectLst/>
                                            <a:latin typeface="Cambria Math"/>
                                          </a:rPr>
                                          <m:t>1</m:t>
                                        </m:r>
                                      </m:num>
                                      <m:den>
                                        <m:r>
                                          <a:rPr lang="en-US" sz="1800">
                                            <a:solidFill>
                                              <a:schemeClr val="tx1"/>
                                            </a:solidFill>
                                            <a:effectLst/>
                                            <a:latin typeface="Cambria Math"/>
                                          </a:rPr>
                                          <m:t>2</m:t>
                                        </m:r>
                                      </m:den>
                                    </m:f>
                                    <m:r>
                                      <a:rPr lang="en-US" sz="1800">
                                        <a:solidFill>
                                          <a:schemeClr val="tx1"/>
                                        </a:solidFill>
                                        <a:effectLst/>
                                        <a:latin typeface="Cambria Math"/>
                                      </a:rPr>
                                      <m:t>𝑈</m:t>
                                    </m:r>
                                  </m:e>
                                  <m:sub>
                                    <m:r>
                                      <a:rPr lang="en-US" sz="1800">
                                        <a:solidFill>
                                          <a:schemeClr val="tx1"/>
                                        </a:solidFill>
                                        <a:effectLst/>
                                        <a:latin typeface="Cambria Math"/>
                                      </a:rPr>
                                      <m:t>𝐶𝐸</m:t>
                                    </m:r>
                                    <m:r>
                                      <a:rPr lang="en-US" sz="1800">
                                        <a:solidFill>
                                          <a:schemeClr val="tx1"/>
                                        </a:solidFill>
                                        <a:effectLst/>
                                        <a:latin typeface="Cambria Math"/>
                                      </a:rPr>
                                      <m:t>(</m:t>
                                    </m:r>
                                    <m:r>
                                      <a:rPr lang="en-US" sz="1800">
                                        <a:solidFill>
                                          <a:schemeClr val="tx1"/>
                                        </a:solidFill>
                                        <a:effectLst/>
                                        <a:latin typeface="Cambria Math"/>
                                      </a:rPr>
                                      <m:t>𝑝</m:t>
                                    </m:r>
                                    <m:r>
                                      <a:rPr lang="en-US" sz="1800">
                                        <a:solidFill>
                                          <a:schemeClr val="tx1"/>
                                        </a:solidFill>
                                        <a:effectLst/>
                                        <a:latin typeface="Cambria Math"/>
                                      </a:rPr>
                                      <m:t>)</m:t>
                                    </m:r>
                                  </m:sub>
                                </m:sSub>
                                <m:r>
                                  <a:rPr lang="en-US" sz="1800">
                                    <a:solidFill>
                                      <a:schemeClr val="tx1"/>
                                    </a:solidFill>
                                    <a:effectLst/>
                                    <a:latin typeface="Cambria Math"/>
                                  </a:rPr>
                                  <m:t>∙</m:t>
                                </m:r>
                                <m:sSub>
                                  <m:sSubPr>
                                    <m:ctrlPr>
                                      <a:rPr lang="en-US" sz="1800" i="1">
                                        <a:solidFill>
                                          <a:schemeClr val="tx1"/>
                                        </a:solidFill>
                                        <a:effectLst/>
                                        <a:latin typeface="Cambria Math"/>
                                      </a:rPr>
                                    </m:ctrlPr>
                                  </m:sSubPr>
                                  <m:e>
                                    <m:r>
                                      <a:rPr lang="en-US" sz="1800">
                                        <a:solidFill>
                                          <a:schemeClr val="tx1"/>
                                        </a:solidFill>
                                        <a:effectLst/>
                                        <a:latin typeface="Cambria Math"/>
                                      </a:rPr>
                                      <m:t>𝐼</m:t>
                                    </m:r>
                                  </m:e>
                                  <m:sub>
                                    <m:r>
                                      <a:rPr lang="en-US" sz="1800">
                                        <a:solidFill>
                                          <a:schemeClr val="tx1"/>
                                        </a:solidFill>
                                        <a:effectLst/>
                                        <a:latin typeface="Cambria Math"/>
                                      </a:rPr>
                                      <m:t>𝐶</m:t>
                                    </m:r>
                                    <m:r>
                                      <a:rPr lang="en-US" sz="1800">
                                        <a:solidFill>
                                          <a:schemeClr val="tx1"/>
                                        </a:solidFill>
                                        <a:effectLst/>
                                        <a:latin typeface="Cambria Math"/>
                                      </a:rPr>
                                      <m:t>(</m:t>
                                    </m:r>
                                    <m:r>
                                      <a:rPr lang="en-US" sz="1800">
                                        <a:solidFill>
                                          <a:schemeClr val="tx1"/>
                                        </a:solidFill>
                                        <a:effectLst/>
                                        <a:latin typeface="Cambria Math"/>
                                      </a:rPr>
                                      <m:t>𝑝</m:t>
                                    </m:r>
                                    <m:r>
                                      <a:rPr lang="en-US" sz="1800">
                                        <a:solidFill>
                                          <a:schemeClr val="tx1"/>
                                        </a:solidFill>
                                        <a:effectLst/>
                                        <a:latin typeface="Cambria Math"/>
                                      </a:rPr>
                                      <m:t>)</m:t>
                                    </m:r>
                                  </m:sub>
                                </m:sSub>
                              </m:oMath>
                            </m:oMathPara>
                          </a14:m>
                          <a:endParaRPr lang="en-US" sz="1800">
                            <a:solidFill>
                              <a:schemeClr val="tx1"/>
                            </a:solidFill>
                            <a:effectLst/>
                            <a:latin typeface="Constantia" pitchFamily="18" charset="0"/>
                            <a:ea typeface="Times New Roman"/>
                          </a:endParaRPr>
                        </a:p>
                      </a:txBody>
                      <a:tcPr marL="67473" marR="674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a:lnSpc>
                              <a:spcPct val="115000"/>
                            </a:lnSpc>
                            <a:spcAft>
                              <a:spcPts val="600"/>
                            </a:spcAft>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effectLst/>
                                        <a:latin typeface="Cambria Math"/>
                                      </a:rPr>
                                    </m:ctrlPr>
                                  </m:sSubPr>
                                  <m:e>
                                    <m:r>
                                      <a:rPr lang="en-US" sz="1800">
                                        <a:solidFill>
                                          <a:schemeClr val="tx1"/>
                                        </a:solidFill>
                                        <a:effectLst/>
                                        <a:latin typeface="Cambria Math"/>
                                      </a:rPr>
                                      <m:t>𝑃</m:t>
                                    </m:r>
                                  </m:e>
                                  <m:sub>
                                    <m:r>
                                      <a:rPr lang="en-US" sz="1800">
                                        <a:solidFill>
                                          <a:schemeClr val="tx1"/>
                                        </a:solidFill>
                                        <a:effectLst/>
                                        <a:latin typeface="Cambria Math"/>
                                      </a:rPr>
                                      <m:t>𝑜</m:t>
                                    </m:r>
                                  </m:sub>
                                </m:sSub>
                                <m:d>
                                  <m:dPr>
                                    <m:ctrlPr>
                                      <a:rPr lang="en-US" sz="1800" i="1">
                                        <a:solidFill>
                                          <a:schemeClr val="tx1"/>
                                        </a:solidFill>
                                        <a:effectLst/>
                                        <a:latin typeface="Cambria Math"/>
                                      </a:rPr>
                                    </m:ctrlPr>
                                  </m:dPr>
                                  <m:e>
                                    <m:r>
                                      <a:rPr lang="en-US" sz="1800">
                                        <a:solidFill>
                                          <a:schemeClr val="tx1"/>
                                        </a:solidFill>
                                        <a:effectLst/>
                                        <a:latin typeface="Cambria Math"/>
                                      </a:rPr>
                                      <m:t>𝑎𝑐</m:t>
                                    </m:r>
                                  </m:e>
                                </m:d>
                                <m:r>
                                  <a:rPr lang="en-US" sz="1800">
                                    <a:solidFill>
                                      <a:schemeClr val="tx1"/>
                                    </a:solidFill>
                                    <a:effectLst/>
                                    <a:latin typeface="Cambria Math"/>
                                  </a:rPr>
                                  <m:t>=</m:t>
                                </m:r>
                                <m:f>
                                  <m:fPr>
                                    <m:ctrlPr>
                                      <a:rPr lang="en-US" sz="1800" i="1">
                                        <a:solidFill>
                                          <a:schemeClr val="tx1"/>
                                        </a:solidFill>
                                        <a:effectLst/>
                                        <a:latin typeface="Cambria Math"/>
                                      </a:rPr>
                                    </m:ctrlPr>
                                  </m:fPr>
                                  <m:num>
                                    <m:r>
                                      <a:rPr lang="en-US" sz="1800">
                                        <a:solidFill>
                                          <a:schemeClr val="tx1"/>
                                        </a:solidFill>
                                        <a:effectLst/>
                                        <a:latin typeface="Cambria Math"/>
                                      </a:rPr>
                                      <m:t>1</m:t>
                                    </m:r>
                                  </m:num>
                                  <m:den>
                                    <m:r>
                                      <a:rPr lang="en-US" sz="1800">
                                        <a:solidFill>
                                          <a:schemeClr val="tx1"/>
                                        </a:solidFill>
                                        <a:effectLst/>
                                        <a:latin typeface="Cambria Math"/>
                                      </a:rPr>
                                      <m:t>8</m:t>
                                    </m:r>
                                  </m:den>
                                </m:f>
                                <m:sSub>
                                  <m:sSubPr>
                                    <m:ctrlPr>
                                      <a:rPr lang="en-US" sz="1800" i="1">
                                        <a:solidFill>
                                          <a:schemeClr val="tx1"/>
                                        </a:solidFill>
                                        <a:effectLst/>
                                        <a:latin typeface="Cambria Math"/>
                                      </a:rPr>
                                    </m:ctrlPr>
                                  </m:sSubPr>
                                  <m:e>
                                    <m:r>
                                      <a:rPr lang="en-US" sz="1800">
                                        <a:solidFill>
                                          <a:schemeClr val="tx1"/>
                                        </a:solidFill>
                                        <a:effectLst/>
                                        <a:latin typeface="Cambria Math"/>
                                      </a:rPr>
                                      <m:t>𝑈</m:t>
                                    </m:r>
                                  </m:e>
                                  <m:sub>
                                    <m:r>
                                      <a:rPr lang="en-US" sz="1800">
                                        <a:solidFill>
                                          <a:schemeClr val="tx1"/>
                                        </a:solidFill>
                                        <a:effectLst/>
                                        <a:latin typeface="Cambria Math"/>
                                      </a:rPr>
                                      <m:t>𝐶𝐸</m:t>
                                    </m:r>
                                    <m:r>
                                      <a:rPr lang="en-US" sz="1800">
                                        <a:solidFill>
                                          <a:schemeClr val="tx1"/>
                                        </a:solidFill>
                                        <a:effectLst/>
                                        <a:latin typeface="Cambria Math"/>
                                      </a:rPr>
                                      <m:t>(</m:t>
                                    </m:r>
                                    <m:r>
                                      <a:rPr lang="en-US" sz="1800">
                                        <a:solidFill>
                                          <a:schemeClr val="tx1"/>
                                        </a:solidFill>
                                        <a:effectLst/>
                                        <a:latin typeface="Cambria Math"/>
                                      </a:rPr>
                                      <m:t>𝑝</m:t>
                                    </m:r>
                                    <m:r>
                                      <a:rPr lang="en-US" sz="1800">
                                        <a:solidFill>
                                          <a:schemeClr val="tx1"/>
                                        </a:solidFill>
                                        <a:effectLst/>
                                        <a:latin typeface="Cambria Math"/>
                                      </a:rPr>
                                      <m:t>−</m:t>
                                    </m:r>
                                    <m:r>
                                      <a:rPr lang="en-US" sz="1800">
                                        <a:solidFill>
                                          <a:schemeClr val="tx1"/>
                                        </a:solidFill>
                                        <a:effectLst/>
                                        <a:latin typeface="Cambria Math"/>
                                      </a:rPr>
                                      <m:t>𝑝</m:t>
                                    </m:r>
                                    <m:r>
                                      <a:rPr lang="en-US" sz="1800">
                                        <a:solidFill>
                                          <a:schemeClr val="tx1"/>
                                        </a:solidFill>
                                        <a:effectLst/>
                                        <a:latin typeface="Cambria Math"/>
                                      </a:rPr>
                                      <m:t>)</m:t>
                                    </m:r>
                                  </m:sub>
                                </m:sSub>
                                <m:r>
                                  <a:rPr lang="en-US" sz="1800">
                                    <a:solidFill>
                                      <a:schemeClr val="tx1"/>
                                    </a:solidFill>
                                    <a:effectLst/>
                                    <a:latin typeface="Cambria Math"/>
                                  </a:rPr>
                                  <m:t>∙</m:t>
                                </m:r>
                                <m:sSub>
                                  <m:sSubPr>
                                    <m:ctrlPr>
                                      <a:rPr lang="en-US" sz="1800" i="1">
                                        <a:solidFill>
                                          <a:schemeClr val="tx1"/>
                                        </a:solidFill>
                                        <a:effectLst/>
                                        <a:latin typeface="Cambria Math"/>
                                      </a:rPr>
                                    </m:ctrlPr>
                                  </m:sSubPr>
                                  <m:e>
                                    <m:r>
                                      <a:rPr lang="en-US" sz="1800">
                                        <a:solidFill>
                                          <a:schemeClr val="tx1"/>
                                        </a:solidFill>
                                        <a:effectLst/>
                                        <a:latin typeface="Cambria Math"/>
                                      </a:rPr>
                                      <m:t>𝐼</m:t>
                                    </m:r>
                                  </m:e>
                                  <m:sub>
                                    <m:r>
                                      <a:rPr lang="en-US" sz="1800">
                                        <a:solidFill>
                                          <a:schemeClr val="tx1"/>
                                        </a:solidFill>
                                        <a:effectLst/>
                                        <a:latin typeface="Cambria Math"/>
                                      </a:rPr>
                                      <m:t>𝐶</m:t>
                                    </m:r>
                                    <m:r>
                                      <a:rPr lang="en-US" sz="1800">
                                        <a:solidFill>
                                          <a:schemeClr val="tx1"/>
                                        </a:solidFill>
                                        <a:effectLst/>
                                        <a:latin typeface="Cambria Math"/>
                                      </a:rPr>
                                      <m:t>(</m:t>
                                    </m:r>
                                    <m:r>
                                      <a:rPr lang="en-US" sz="1800">
                                        <a:solidFill>
                                          <a:schemeClr val="tx1"/>
                                        </a:solidFill>
                                        <a:effectLst/>
                                        <a:latin typeface="Cambria Math"/>
                                      </a:rPr>
                                      <m:t>𝑝</m:t>
                                    </m:r>
                                    <m:r>
                                      <a:rPr lang="en-US" sz="1800">
                                        <a:solidFill>
                                          <a:schemeClr val="tx1"/>
                                        </a:solidFill>
                                        <a:effectLst/>
                                        <a:latin typeface="Cambria Math"/>
                                      </a:rPr>
                                      <m:t>−</m:t>
                                    </m:r>
                                    <m:r>
                                      <a:rPr lang="en-US" sz="1800">
                                        <a:solidFill>
                                          <a:schemeClr val="tx1"/>
                                        </a:solidFill>
                                        <a:effectLst/>
                                        <a:latin typeface="Cambria Math"/>
                                      </a:rPr>
                                      <m:t>𝑝</m:t>
                                    </m:r>
                                    <m:r>
                                      <a:rPr lang="en-US" sz="1800">
                                        <a:solidFill>
                                          <a:schemeClr val="tx1"/>
                                        </a:solidFill>
                                        <a:effectLst/>
                                        <a:latin typeface="Cambria Math"/>
                                      </a:rPr>
                                      <m:t>)</m:t>
                                    </m:r>
                                  </m:sub>
                                </m:sSub>
                              </m:oMath>
                            </m:oMathPara>
                          </a14:m>
                          <a:endParaRPr lang="en-US" sz="1800">
                            <a:solidFill>
                              <a:schemeClr val="tx1"/>
                            </a:solidFill>
                            <a:effectLst/>
                            <a:latin typeface="Constantia" pitchFamily="18" charset="0"/>
                          </a:endParaRPr>
                        </a:p>
                        <a:p>
                          <a:pPr algn="l">
                            <a:lnSpc>
                              <a:spcPct val="115000"/>
                            </a:lnSpc>
                            <a:spcAft>
                              <a:spcPts val="600"/>
                            </a:spcAft>
                          </a:pPr>
                          <a:r>
                            <a:rPr lang="en-US" sz="1800">
                              <a:solidFill>
                                <a:schemeClr val="tx1"/>
                              </a:solidFill>
                              <a:effectLst/>
                              <a:latin typeface="Constantia" pitchFamily="18" charset="0"/>
                            </a:rPr>
                            <a:t> </a:t>
                          </a:r>
                          <a:endParaRPr lang="en-US" sz="1800">
                            <a:solidFill>
                              <a:schemeClr val="tx1"/>
                            </a:solidFill>
                            <a:effectLst/>
                            <a:latin typeface="Constantia" pitchFamily="18" charset="0"/>
                            <a:ea typeface="Times New Roman"/>
                          </a:endParaRPr>
                        </a:p>
                      </a:txBody>
                      <a:tcPr marL="67473" marR="674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851240">
                    <a:tc>
                      <a:txBody>
                        <a:bodyPr/>
                        <a:lstStyle/>
                        <a:p>
                          <a:pPr algn="l">
                            <a:lnSpc>
                              <a:spcPct val="115000"/>
                            </a:lnSpc>
                            <a:spcAft>
                              <a:spcPts val="600"/>
                            </a:spcAft>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effectLst/>
                                        <a:latin typeface="Cambria Math"/>
                                      </a:rPr>
                                    </m:ctrlPr>
                                  </m:sSubPr>
                                  <m:e>
                                    <m:r>
                                      <a:rPr lang="en-US" sz="1800">
                                        <a:solidFill>
                                          <a:schemeClr val="tx1"/>
                                        </a:solidFill>
                                        <a:effectLst/>
                                        <a:latin typeface="Cambria Math"/>
                                      </a:rPr>
                                      <m:t>𝑃</m:t>
                                    </m:r>
                                  </m:e>
                                  <m:sub>
                                    <m:r>
                                      <a:rPr lang="en-US" sz="1800">
                                        <a:solidFill>
                                          <a:schemeClr val="tx1"/>
                                        </a:solidFill>
                                        <a:effectLst/>
                                        <a:latin typeface="Cambria Math"/>
                                      </a:rPr>
                                      <m:t>𝑜</m:t>
                                    </m:r>
                                  </m:sub>
                                </m:sSub>
                                <m:d>
                                  <m:dPr>
                                    <m:ctrlPr>
                                      <a:rPr lang="en-US" sz="1800" i="1">
                                        <a:solidFill>
                                          <a:schemeClr val="tx1"/>
                                        </a:solidFill>
                                        <a:effectLst/>
                                        <a:latin typeface="Cambria Math"/>
                                      </a:rPr>
                                    </m:ctrlPr>
                                  </m:dPr>
                                  <m:e>
                                    <m:r>
                                      <a:rPr lang="en-US" sz="1800">
                                        <a:solidFill>
                                          <a:schemeClr val="tx1"/>
                                        </a:solidFill>
                                        <a:effectLst/>
                                        <a:latin typeface="Cambria Math"/>
                                      </a:rPr>
                                      <m:t>𝑎𝑐</m:t>
                                    </m:r>
                                  </m:e>
                                </m:d>
                                <m:r>
                                  <a:rPr lang="en-US" sz="1800">
                                    <a:solidFill>
                                      <a:schemeClr val="tx1"/>
                                    </a:solidFill>
                                    <a:effectLst/>
                                    <a:latin typeface="Cambria Math"/>
                                  </a:rPr>
                                  <m:t>=</m:t>
                                </m:r>
                                <m:sSubSup>
                                  <m:sSubSupPr>
                                    <m:ctrlPr>
                                      <a:rPr lang="en-US" sz="1800" i="1">
                                        <a:solidFill>
                                          <a:schemeClr val="tx1"/>
                                        </a:solidFill>
                                        <a:effectLst/>
                                        <a:latin typeface="Cambria Math"/>
                                      </a:rPr>
                                    </m:ctrlPr>
                                  </m:sSubSupPr>
                                  <m:e>
                                    <m:r>
                                      <a:rPr lang="en-US" sz="1800">
                                        <a:solidFill>
                                          <a:schemeClr val="tx1"/>
                                        </a:solidFill>
                                        <a:effectLst/>
                                        <a:latin typeface="Cambria Math"/>
                                      </a:rPr>
                                      <m:t>𝐼</m:t>
                                    </m:r>
                                  </m:e>
                                  <m:sub>
                                    <m:r>
                                      <a:rPr lang="en-US" sz="1800">
                                        <a:solidFill>
                                          <a:schemeClr val="tx1"/>
                                        </a:solidFill>
                                        <a:effectLst/>
                                        <a:latin typeface="Cambria Math"/>
                                      </a:rPr>
                                      <m:t>𝐶</m:t>
                                    </m:r>
                                    <m:r>
                                      <a:rPr lang="en-US" sz="1800">
                                        <a:solidFill>
                                          <a:schemeClr val="tx1"/>
                                        </a:solidFill>
                                        <a:effectLst/>
                                        <a:latin typeface="Cambria Math"/>
                                      </a:rPr>
                                      <m:t>(</m:t>
                                    </m:r>
                                    <m:r>
                                      <a:rPr lang="en-US" sz="1800">
                                        <a:solidFill>
                                          <a:schemeClr val="tx1"/>
                                        </a:solidFill>
                                        <a:effectLst/>
                                        <a:latin typeface="Cambria Math"/>
                                      </a:rPr>
                                      <m:t>𝑟𝑚𝑠</m:t>
                                    </m:r>
                                    <m:r>
                                      <a:rPr lang="en-US" sz="1800">
                                        <a:solidFill>
                                          <a:schemeClr val="tx1"/>
                                        </a:solidFill>
                                        <a:effectLst/>
                                        <a:latin typeface="Cambria Math"/>
                                      </a:rPr>
                                      <m:t>)</m:t>
                                    </m:r>
                                  </m:sub>
                                  <m:sup>
                                    <m:r>
                                      <a:rPr lang="en-US" sz="1800">
                                        <a:solidFill>
                                          <a:schemeClr val="tx1"/>
                                        </a:solidFill>
                                        <a:effectLst/>
                                        <a:latin typeface="Cambria Math"/>
                                      </a:rPr>
                                      <m:t>2</m:t>
                                    </m:r>
                                  </m:sup>
                                </m:sSubSup>
                                <m:r>
                                  <a:rPr lang="en-US" sz="1800">
                                    <a:solidFill>
                                      <a:schemeClr val="tx1"/>
                                    </a:solidFill>
                                    <a:effectLst/>
                                    <a:latin typeface="Cambria Math"/>
                                  </a:rPr>
                                  <m:t>∙</m:t>
                                </m:r>
                                <m:sSub>
                                  <m:sSubPr>
                                    <m:ctrlPr>
                                      <a:rPr lang="en-US" sz="1800" i="1">
                                        <a:solidFill>
                                          <a:schemeClr val="tx1"/>
                                        </a:solidFill>
                                        <a:effectLst/>
                                        <a:latin typeface="Cambria Math"/>
                                      </a:rPr>
                                    </m:ctrlPr>
                                  </m:sSubPr>
                                  <m:e>
                                    <m:r>
                                      <a:rPr lang="en-US" sz="1800">
                                        <a:solidFill>
                                          <a:schemeClr val="tx1"/>
                                        </a:solidFill>
                                        <a:effectLst/>
                                        <a:latin typeface="Cambria Math"/>
                                      </a:rPr>
                                      <m:t>𝑅</m:t>
                                    </m:r>
                                  </m:e>
                                  <m:sub>
                                    <m:r>
                                      <a:rPr lang="en-US" sz="1800">
                                        <a:solidFill>
                                          <a:schemeClr val="tx1"/>
                                        </a:solidFill>
                                        <a:effectLst/>
                                        <a:latin typeface="Cambria Math"/>
                                      </a:rPr>
                                      <m:t>𝐶</m:t>
                                    </m:r>
                                  </m:sub>
                                </m:sSub>
                              </m:oMath>
                            </m:oMathPara>
                          </a14:m>
                          <a:endParaRPr lang="en-US" sz="1800">
                            <a:solidFill>
                              <a:schemeClr val="tx1"/>
                            </a:solidFill>
                            <a:effectLst/>
                            <a:latin typeface="Constantia" pitchFamily="18" charset="0"/>
                            <a:ea typeface="Times New Roman"/>
                          </a:endParaRPr>
                        </a:p>
                      </a:txBody>
                      <a:tcPr marL="67473" marR="674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a:lnSpc>
                              <a:spcPct val="115000"/>
                            </a:lnSpc>
                            <a:spcAft>
                              <a:spcPts val="600"/>
                            </a:spcAft>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effectLst/>
                                        <a:latin typeface="Cambria Math"/>
                                      </a:rPr>
                                    </m:ctrlPr>
                                  </m:sSubPr>
                                  <m:e>
                                    <m:r>
                                      <a:rPr lang="en-US" sz="1800">
                                        <a:solidFill>
                                          <a:schemeClr val="tx1"/>
                                        </a:solidFill>
                                        <a:effectLst/>
                                        <a:latin typeface="Cambria Math"/>
                                      </a:rPr>
                                      <m:t>𝑃</m:t>
                                    </m:r>
                                  </m:e>
                                  <m:sub>
                                    <m:r>
                                      <a:rPr lang="en-US" sz="1800">
                                        <a:solidFill>
                                          <a:schemeClr val="tx1"/>
                                        </a:solidFill>
                                        <a:effectLst/>
                                        <a:latin typeface="Cambria Math"/>
                                      </a:rPr>
                                      <m:t>𝑜</m:t>
                                    </m:r>
                                  </m:sub>
                                </m:sSub>
                                <m:d>
                                  <m:dPr>
                                    <m:ctrlPr>
                                      <a:rPr lang="en-US" sz="1800" i="1">
                                        <a:solidFill>
                                          <a:schemeClr val="tx1"/>
                                        </a:solidFill>
                                        <a:effectLst/>
                                        <a:latin typeface="Cambria Math"/>
                                      </a:rPr>
                                    </m:ctrlPr>
                                  </m:dPr>
                                  <m:e>
                                    <m:r>
                                      <a:rPr lang="en-US" sz="1800">
                                        <a:solidFill>
                                          <a:schemeClr val="tx1"/>
                                        </a:solidFill>
                                        <a:effectLst/>
                                        <a:latin typeface="Cambria Math"/>
                                      </a:rPr>
                                      <m:t>𝑎𝑐</m:t>
                                    </m:r>
                                  </m:e>
                                </m:d>
                                <m:r>
                                  <a:rPr lang="en-US" sz="1800">
                                    <a:solidFill>
                                      <a:schemeClr val="tx1"/>
                                    </a:solidFill>
                                    <a:effectLst/>
                                    <a:latin typeface="Cambria Math"/>
                                  </a:rPr>
                                  <m:t>=</m:t>
                                </m:r>
                                <m:f>
                                  <m:fPr>
                                    <m:ctrlPr>
                                      <a:rPr lang="en-US" sz="1800" i="1">
                                        <a:solidFill>
                                          <a:schemeClr val="tx1"/>
                                        </a:solidFill>
                                        <a:effectLst/>
                                        <a:latin typeface="Cambria Math"/>
                                      </a:rPr>
                                    </m:ctrlPr>
                                  </m:fPr>
                                  <m:num>
                                    <m:r>
                                      <a:rPr lang="en-US" sz="1800">
                                        <a:solidFill>
                                          <a:schemeClr val="tx1"/>
                                        </a:solidFill>
                                        <a:effectLst/>
                                        <a:latin typeface="Cambria Math"/>
                                      </a:rPr>
                                      <m:t>1</m:t>
                                    </m:r>
                                  </m:num>
                                  <m:den>
                                    <m:r>
                                      <a:rPr lang="en-US" sz="1800">
                                        <a:solidFill>
                                          <a:schemeClr val="tx1"/>
                                        </a:solidFill>
                                        <a:effectLst/>
                                        <a:latin typeface="Cambria Math"/>
                                      </a:rPr>
                                      <m:t>2</m:t>
                                    </m:r>
                                  </m:den>
                                </m:f>
                                <m:sSubSup>
                                  <m:sSubSupPr>
                                    <m:ctrlPr>
                                      <a:rPr lang="en-US" sz="1800" i="1">
                                        <a:solidFill>
                                          <a:schemeClr val="tx1"/>
                                        </a:solidFill>
                                        <a:effectLst/>
                                        <a:latin typeface="Cambria Math"/>
                                      </a:rPr>
                                    </m:ctrlPr>
                                  </m:sSubSupPr>
                                  <m:e>
                                    <m:r>
                                      <a:rPr lang="en-US" sz="1800">
                                        <a:solidFill>
                                          <a:schemeClr val="tx1"/>
                                        </a:solidFill>
                                        <a:effectLst/>
                                        <a:latin typeface="Cambria Math"/>
                                      </a:rPr>
                                      <m:t>𝐼</m:t>
                                    </m:r>
                                  </m:e>
                                  <m:sub>
                                    <m:r>
                                      <a:rPr lang="en-US" sz="1800">
                                        <a:solidFill>
                                          <a:schemeClr val="tx1"/>
                                        </a:solidFill>
                                        <a:effectLst/>
                                        <a:latin typeface="Cambria Math"/>
                                      </a:rPr>
                                      <m:t>𝐶</m:t>
                                    </m:r>
                                    <m:r>
                                      <a:rPr lang="en-US" sz="1800">
                                        <a:solidFill>
                                          <a:schemeClr val="tx1"/>
                                        </a:solidFill>
                                        <a:effectLst/>
                                        <a:latin typeface="Cambria Math"/>
                                      </a:rPr>
                                      <m:t>(</m:t>
                                    </m:r>
                                    <m:r>
                                      <a:rPr lang="en-US" sz="1800">
                                        <a:solidFill>
                                          <a:schemeClr val="tx1"/>
                                        </a:solidFill>
                                        <a:effectLst/>
                                        <a:latin typeface="Cambria Math"/>
                                      </a:rPr>
                                      <m:t>𝑝</m:t>
                                    </m:r>
                                    <m:r>
                                      <a:rPr lang="en-US" sz="1800">
                                        <a:solidFill>
                                          <a:schemeClr val="tx1"/>
                                        </a:solidFill>
                                        <a:effectLst/>
                                        <a:latin typeface="Cambria Math"/>
                                      </a:rPr>
                                      <m:t>)</m:t>
                                    </m:r>
                                  </m:sub>
                                  <m:sup>
                                    <m:r>
                                      <a:rPr lang="en-US" sz="1800">
                                        <a:solidFill>
                                          <a:schemeClr val="tx1"/>
                                        </a:solidFill>
                                        <a:effectLst/>
                                        <a:latin typeface="Cambria Math"/>
                                      </a:rPr>
                                      <m:t>2</m:t>
                                    </m:r>
                                  </m:sup>
                                </m:sSubSup>
                                <m:r>
                                  <a:rPr lang="en-US" sz="1800">
                                    <a:solidFill>
                                      <a:schemeClr val="tx1"/>
                                    </a:solidFill>
                                    <a:effectLst/>
                                    <a:latin typeface="Cambria Math"/>
                                  </a:rPr>
                                  <m:t>∙</m:t>
                                </m:r>
                                <m:sSub>
                                  <m:sSubPr>
                                    <m:ctrlPr>
                                      <a:rPr lang="en-US" sz="1800" i="1">
                                        <a:solidFill>
                                          <a:schemeClr val="tx1"/>
                                        </a:solidFill>
                                        <a:effectLst/>
                                        <a:latin typeface="Cambria Math"/>
                                      </a:rPr>
                                    </m:ctrlPr>
                                  </m:sSubPr>
                                  <m:e>
                                    <m:r>
                                      <a:rPr lang="en-US" sz="1800">
                                        <a:solidFill>
                                          <a:schemeClr val="tx1"/>
                                        </a:solidFill>
                                        <a:effectLst/>
                                        <a:latin typeface="Cambria Math"/>
                                      </a:rPr>
                                      <m:t>𝑅</m:t>
                                    </m:r>
                                  </m:e>
                                  <m:sub>
                                    <m:r>
                                      <a:rPr lang="en-US" sz="1800">
                                        <a:solidFill>
                                          <a:schemeClr val="tx1"/>
                                        </a:solidFill>
                                        <a:effectLst/>
                                        <a:latin typeface="Cambria Math"/>
                                      </a:rPr>
                                      <m:t>𝐶</m:t>
                                    </m:r>
                                  </m:sub>
                                </m:sSub>
                              </m:oMath>
                            </m:oMathPara>
                          </a14:m>
                          <a:endParaRPr lang="en-US" sz="1800">
                            <a:solidFill>
                              <a:schemeClr val="tx1"/>
                            </a:solidFill>
                            <a:effectLst/>
                            <a:latin typeface="Constantia" pitchFamily="18" charset="0"/>
                            <a:ea typeface="Times New Roman"/>
                          </a:endParaRPr>
                        </a:p>
                      </a:txBody>
                      <a:tcPr marL="67473" marR="674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a:lnSpc>
                              <a:spcPct val="115000"/>
                            </a:lnSpc>
                            <a:spcAft>
                              <a:spcPts val="600"/>
                            </a:spcAft>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effectLst/>
                                        <a:latin typeface="Cambria Math"/>
                                      </a:rPr>
                                    </m:ctrlPr>
                                  </m:sSubPr>
                                  <m:e>
                                    <m:r>
                                      <a:rPr lang="en-US" sz="1800">
                                        <a:solidFill>
                                          <a:schemeClr val="tx1"/>
                                        </a:solidFill>
                                        <a:effectLst/>
                                        <a:latin typeface="Cambria Math"/>
                                      </a:rPr>
                                      <m:t>𝑃</m:t>
                                    </m:r>
                                  </m:e>
                                  <m:sub>
                                    <m:r>
                                      <a:rPr lang="en-US" sz="1800">
                                        <a:solidFill>
                                          <a:schemeClr val="tx1"/>
                                        </a:solidFill>
                                        <a:effectLst/>
                                        <a:latin typeface="Cambria Math"/>
                                      </a:rPr>
                                      <m:t>𝑜</m:t>
                                    </m:r>
                                  </m:sub>
                                </m:sSub>
                                <m:d>
                                  <m:dPr>
                                    <m:ctrlPr>
                                      <a:rPr lang="en-US" sz="1800" i="1">
                                        <a:solidFill>
                                          <a:schemeClr val="tx1"/>
                                        </a:solidFill>
                                        <a:effectLst/>
                                        <a:latin typeface="Cambria Math"/>
                                      </a:rPr>
                                    </m:ctrlPr>
                                  </m:dPr>
                                  <m:e>
                                    <m:r>
                                      <a:rPr lang="en-US" sz="1800">
                                        <a:solidFill>
                                          <a:schemeClr val="tx1"/>
                                        </a:solidFill>
                                        <a:effectLst/>
                                        <a:latin typeface="Cambria Math"/>
                                      </a:rPr>
                                      <m:t>𝑎𝑐</m:t>
                                    </m:r>
                                  </m:e>
                                </m:d>
                                <m:r>
                                  <a:rPr lang="en-US" sz="1800">
                                    <a:solidFill>
                                      <a:schemeClr val="tx1"/>
                                    </a:solidFill>
                                    <a:effectLst/>
                                    <a:latin typeface="Cambria Math"/>
                                  </a:rPr>
                                  <m:t>=</m:t>
                                </m:r>
                                <m:f>
                                  <m:fPr>
                                    <m:ctrlPr>
                                      <a:rPr lang="en-US" sz="1800" i="1">
                                        <a:solidFill>
                                          <a:schemeClr val="tx1"/>
                                        </a:solidFill>
                                        <a:effectLst/>
                                        <a:latin typeface="Cambria Math"/>
                                      </a:rPr>
                                    </m:ctrlPr>
                                  </m:fPr>
                                  <m:num>
                                    <m:r>
                                      <a:rPr lang="en-US" sz="1800">
                                        <a:solidFill>
                                          <a:schemeClr val="tx1"/>
                                        </a:solidFill>
                                        <a:effectLst/>
                                        <a:latin typeface="Cambria Math"/>
                                      </a:rPr>
                                      <m:t>1</m:t>
                                    </m:r>
                                  </m:num>
                                  <m:den>
                                    <m:r>
                                      <a:rPr lang="en-US" sz="1800">
                                        <a:solidFill>
                                          <a:schemeClr val="tx1"/>
                                        </a:solidFill>
                                        <a:effectLst/>
                                        <a:latin typeface="Cambria Math"/>
                                      </a:rPr>
                                      <m:t>8</m:t>
                                    </m:r>
                                  </m:den>
                                </m:f>
                                <m:sSubSup>
                                  <m:sSubSupPr>
                                    <m:ctrlPr>
                                      <a:rPr lang="en-US" sz="1800" i="1">
                                        <a:solidFill>
                                          <a:schemeClr val="tx1"/>
                                        </a:solidFill>
                                        <a:effectLst/>
                                        <a:latin typeface="Cambria Math"/>
                                      </a:rPr>
                                    </m:ctrlPr>
                                  </m:sSubSupPr>
                                  <m:e>
                                    <m:r>
                                      <a:rPr lang="en-US" sz="1800">
                                        <a:solidFill>
                                          <a:schemeClr val="tx1"/>
                                        </a:solidFill>
                                        <a:effectLst/>
                                        <a:latin typeface="Cambria Math"/>
                                      </a:rPr>
                                      <m:t>𝐼</m:t>
                                    </m:r>
                                  </m:e>
                                  <m:sub>
                                    <m:r>
                                      <a:rPr lang="en-US" sz="1800">
                                        <a:solidFill>
                                          <a:schemeClr val="tx1"/>
                                        </a:solidFill>
                                        <a:effectLst/>
                                        <a:latin typeface="Cambria Math"/>
                                      </a:rPr>
                                      <m:t>𝐶</m:t>
                                    </m:r>
                                    <m:r>
                                      <a:rPr lang="en-US" sz="1800">
                                        <a:solidFill>
                                          <a:schemeClr val="tx1"/>
                                        </a:solidFill>
                                        <a:effectLst/>
                                        <a:latin typeface="Cambria Math"/>
                                      </a:rPr>
                                      <m:t>(</m:t>
                                    </m:r>
                                    <m:r>
                                      <a:rPr lang="en-US" sz="1800">
                                        <a:solidFill>
                                          <a:schemeClr val="tx1"/>
                                        </a:solidFill>
                                        <a:effectLst/>
                                        <a:latin typeface="Cambria Math"/>
                                      </a:rPr>
                                      <m:t>𝑝</m:t>
                                    </m:r>
                                    <m:r>
                                      <a:rPr lang="en-US" sz="1800">
                                        <a:solidFill>
                                          <a:schemeClr val="tx1"/>
                                        </a:solidFill>
                                        <a:effectLst/>
                                        <a:latin typeface="Cambria Math"/>
                                      </a:rPr>
                                      <m:t>−</m:t>
                                    </m:r>
                                    <m:r>
                                      <a:rPr lang="en-US" sz="1800">
                                        <a:solidFill>
                                          <a:schemeClr val="tx1"/>
                                        </a:solidFill>
                                        <a:effectLst/>
                                        <a:latin typeface="Cambria Math"/>
                                      </a:rPr>
                                      <m:t>𝑝</m:t>
                                    </m:r>
                                    <m:r>
                                      <a:rPr lang="en-US" sz="1800">
                                        <a:solidFill>
                                          <a:schemeClr val="tx1"/>
                                        </a:solidFill>
                                        <a:effectLst/>
                                        <a:latin typeface="Cambria Math"/>
                                      </a:rPr>
                                      <m:t>)</m:t>
                                    </m:r>
                                  </m:sub>
                                  <m:sup>
                                    <m:r>
                                      <a:rPr lang="en-US" sz="1800">
                                        <a:solidFill>
                                          <a:schemeClr val="tx1"/>
                                        </a:solidFill>
                                        <a:effectLst/>
                                        <a:latin typeface="Cambria Math"/>
                                      </a:rPr>
                                      <m:t>2</m:t>
                                    </m:r>
                                  </m:sup>
                                </m:sSubSup>
                                <m:r>
                                  <a:rPr lang="en-US" sz="1800">
                                    <a:solidFill>
                                      <a:schemeClr val="tx1"/>
                                    </a:solidFill>
                                    <a:effectLst/>
                                    <a:latin typeface="Cambria Math"/>
                                  </a:rPr>
                                  <m:t>∙</m:t>
                                </m:r>
                                <m:sSub>
                                  <m:sSubPr>
                                    <m:ctrlPr>
                                      <a:rPr lang="en-US" sz="1800" i="1">
                                        <a:solidFill>
                                          <a:schemeClr val="tx1"/>
                                        </a:solidFill>
                                        <a:effectLst/>
                                        <a:latin typeface="Cambria Math"/>
                                      </a:rPr>
                                    </m:ctrlPr>
                                  </m:sSubPr>
                                  <m:e>
                                    <m:r>
                                      <a:rPr lang="en-US" sz="1800">
                                        <a:solidFill>
                                          <a:schemeClr val="tx1"/>
                                        </a:solidFill>
                                        <a:effectLst/>
                                        <a:latin typeface="Cambria Math"/>
                                      </a:rPr>
                                      <m:t>𝑅</m:t>
                                    </m:r>
                                  </m:e>
                                  <m:sub>
                                    <m:r>
                                      <a:rPr lang="en-US" sz="1800">
                                        <a:solidFill>
                                          <a:schemeClr val="tx1"/>
                                        </a:solidFill>
                                        <a:effectLst/>
                                        <a:latin typeface="Cambria Math"/>
                                      </a:rPr>
                                      <m:t>𝐶</m:t>
                                    </m:r>
                                  </m:sub>
                                </m:sSub>
                              </m:oMath>
                            </m:oMathPara>
                          </a14:m>
                          <a:endParaRPr lang="en-US" sz="1800">
                            <a:solidFill>
                              <a:schemeClr val="tx1"/>
                            </a:solidFill>
                            <a:effectLst/>
                            <a:latin typeface="Constantia" pitchFamily="18" charset="0"/>
                          </a:endParaRPr>
                        </a:p>
                        <a:p>
                          <a:pPr algn="l">
                            <a:lnSpc>
                              <a:spcPct val="115000"/>
                            </a:lnSpc>
                            <a:spcAft>
                              <a:spcPts val="600"/>
                            </a:spcAft>
                          </a:pPr>
                          <a:r>
                            <a:rPr lang="en-US" sz="1800">
                              <a:solidFill>
                                <a:schemeClr val="tx1"/>
                              </a:solidFill>
                              <a:effectLst/>
                              <a:latin typeface="Constantia" pitchFamily="18" charset="0"/>
                            </a:rPr>
                            <a:t> </a:t>
                          </a:r>
                          <a:endParaRPr lang="en-US" sz="1800">
                            <a:solidFill>
                              <a:schemeClr val="tx1"/>
                            </a:solidFill>
                            <a:effectLst/>
                            <a:latin typeface="Constantia" pitchFamily="18" charset="0"/>
                            <a:ea typeface="Times New Roman"/>
                          </a:endParaRPr>
                        </a:p>
                      </a:txBody>
                      <a:tcPr marL="67473" marR="674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795950">
                    <a:tc>
                      <a:txBody>
                        <a:bodyPr/>
                        <a:lstStyle/>
                        <a:p>
                          <a:pPr marL="0" indent="400050" algn="l">
                            <a:lnSpc>
                              <a:spcPct val="115000"/>
                            </a:lnSpc>
                            <a:spcAft>
                              <a:spcPts val="600"/>
                            </a:spcAft>
                            <a:tabLst>
                              <a:tab pos="285750" algn="l"/>
                            </a:tabLst>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effectLst/>
                                        <a:latin typeface="Cambria Math"/>
                                      </a:rPr>
                                    </m:ctrlPr>
                                  </m:sSubPr>
                                  <m:e>
                                    <m:r>
                                      <a:rPr lang="en-US" sz="1800">
                                        <a:solidFill>
                                          <a:schemeClr val="tx1"/>
                                        </a:solidFill>
                                        <a:effectLst/>
                                        <a:latin typeface="Cambria Math"/>
                                      </a:rPr>
                                      <m:t>𝑃</m:t>
                                    </m:r>
                                  </m:e>
                                  <m:sub>
                                    <m:r>
                                      <a:rPr lang="en-US" sz="1800">
                                        <a:solidFill>
                                          <a:schemeClr val="tx1"/>
                                        </a:solidFill>
                                        <a:effectLst/>
                                        <a:latin typeface="Cambria Math"/>
                                      </a:rPr>
                                      <m:t>𝑜</m:t>
                                    </m:r>
                                  </m:sub>
                                </m:sSub>
                                <m:d>
                                  <m:dPr>
                                    <m:ctrlPr>
                                      <a:rPr lang="en-US" sz="1800" i="1">
                                        <a:solidFill>
                                          <a:schemeClr val="tx1"/>
                                        </a:solidFill>
                                        <a:effectLst/>
                                        <a:latin typeface="Cambria Math"/>
                                      </a:rPr>
                                    </m:ctrlPr>
                                  </m:dPr>
                                  <m:e>
                                    <m:r>
                                      <a:rPr lang="en-US" sz="1800">
                                        <a:solidFill>
                                          <a:schemeClr val="tx1"/>
                                        </a:solidFill>
                                        <a:effectLst/>
                                        <a:latin typeface="Cambria Math"/>
                                      </a:rPr>
                                      <m:t>𝑎𝑐</m:t>
                                    </m:r>
                                  </m:e>
                                </m:d>
                                <m:r>
                                  <a:rPr lang="en-US" sz="1800">
                                    <a:solidFill>
                                      <a:schemeClr val="tx1"/>
                                    </a:solidFill>
                                    <a:effectLst/>
                                    <a:latin typeface="Cambria Math"/>
                                  </a:rPr>
                                  <m:t>=</m:t>
                                </m:r>
                                <m:f>
                                  <m:fPr>
                                    <m:ctrlPr>
                                      <a:rPr lang="en-US" sz="1800" i="1">
                                        <a:solidFill>
                                          <a:schemeClr val="tx1"/>
                                        </a:solidFill>
                                        <a:effectLst/>
                                        <a:latin typeface="Cambria Math"/>
                                      </a:rPr>
                                    </m:ctrlPr>
                                  </m:fPr>
                                  <m:num>
                                    <m:sSubSup>
                                      <m:sSubSupPr>
                                        <m:ctrlPr>
                                          <a:rPr lang="en-US" sz="1800" i="1">
                                            <a:solidFill>
                                              <a:schemeClr val="tx1"/>
                                            </a:solidFill>
                                            <a:effectLst/>
                                            <a:latin typeface="Cambria Math"/>
                                          </a:rPr>
                                        </m:ctrlPr>
                                      </m:sSubSupPr>
                                      <m:e>
                                        <m:r>
                                          <a:rPr lang="en-US" sz="1800">
                                            <a:solidFill>
                                              <a:schemeClr val="tx1"/>
                                            </a:solidFill>
                                            <a:effectLst/>
                                            <a:latin typeface="Cambria Math"/>
                                          </a:rPr>
                                          <m:t>𝑈</m:t>
                                        </m:r>
                                      </m:e>
                                      <m:sub>
                                        <m:r>
                                          <a:rPr lang="en-US" sz="1800">
                                            <a:solidFill>
                                              <a:schemeClr val="tx1"/>
                                            </a:solidFill>
                                            <a:effectLst/>
                                            <a:latin typeface="Cambria Math"/>
                                          </a:rPr>
                                          <m:t>𝐶𝐸</m:t>
                                        </m:r>
                                        <m:r>
                                          <a:rPr lang="en-US" sz="1800">
                                            <a:solidFill>
                                              <a:schemeClr val="tx1"/>
                                            </a:solidFill>
                                            <a:effectLst/>
                                            <a:latin typeface="Cambria Math"/>
                                          </a:rPr>
                                          <m:t>(</m:t>
                                        </m:r>
                                        <m:r>
                                          <a:rPr lang="en-US" sz="1800">
                                            <a:solidFill>
                                              <a:schemeClr val="tx1"/>
                                            </a:solidFill>
                                            <a:effectLst/>
                                            <a:latin typeface="Cambria Math"/>
                                          </a:rPr>
                                          <m:t>𝑟𝑚𝑠</m:t>
                                        </m:r>
                                        <m:r>
                                          <a:rPr lang="en-US" sz="1800">
                                            <a:solidFill>
                                              <a:schemeClr val="tx1"/>
                                            </a:solidFill>
                                            <a:effectLst/>
                                            <a:latin typeface="Cambria Math"/>
                                          </a:rPr>
                                          <m:t>)</m:t>
                                        </m:r>
                                      </m:sub>
                                      <m:sup>
                                        <m:r>
                                          <a:rPr lang="en-US" sz="1800">
                                            <a:solidFill>
                                              <a:schemeClr val="tx1"/>
                                            </a:solidFill>
                                            <a:effectLst/>
                                            <a:latin typeface="Cambria Math"/>
                                          </a:rPr>
                                          <m:t>2</m:t>
                                        </m:r>
                                      </m:sup>
                                    </m:sSubSup>
                                  </m:num>
                                  <m:den>
                                    <m:sSub>
                                      <m:sSubPr>
                                        <m:ctrlPr>
                                          <a:rPr lang="en-US" sz="1800" i="1">
                                            <a:solidFill>
                                              <a:schemeClr val="tx1"/>
                                            </a:solidFill>
                                            <a:effectLst/>
                                            <a:latin typeface="Cambria Math"/>
                                          </a:rPr>
                                        </m:ctrlPr>
                                      </m:sSubPr>
                                      <m:e>
                                        <m:r>
                                          <a:rPr lang="en-US" sz="1800">
                                            <a:solidFill>
                                              <a:schemeClr val="tx1"/>
                                            </a:solidFill>
                                            <a:effectLst/>
                                            <a:latin typeface="Cambria Math"/>
                                          </a:rPr>
                                          <m:t>𝑅</m:t>
                                        </m:r>
                                      </m:e>
                                      <m:sub>
                                        <m:r>
                                          <a:rPr lang="en-US" sz="1800">
                                            <a:solidFill>
                                              <a:schemeClr val="tx1"/>
                                            </a:solidFill>
                                            <a:effectLst/>
                                            <a:latin typeface="Cambria Math"/>
                                          </a:rPr>
                                          <m:t>𝐶</m:t>
                                        </m:r>
                                      </m:sub>
                                    </m:sSub>
                                  </m:den>
                                </m:f>
                              </m:oMath>
                            </m:oMathPara>
                          </a14:m>
                          <a:endParaRPr lang="en-US" sz="1800">
                            <a:solidFill>
                              <a:schemeClr val="tx1"/>
                            </a:solidFill>
                            <a:effectLst/>
                            <a:latin typeface="Constantia" pitchFamily="18" charset="0"/>
                            <a:ea typeface="Times New Roman"/>
                          </a:endParaRPr>
                        </a:p>
                      </a:txBody>
                      <a:tcPr marL="67473" marR="674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a:lnSpc>
                              <a:spcPct val="115000"/>
                            </a:lnSpc>
                            <a:spcAft>
                              <a:spcPts val="600"/>
                            </a:spcAft>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effectLst/>
                                        <a:latin typeface="Cambria Math"/>
                                      </a:rPr>
                                    </m:ctrlPr>
                                  </m:sSubPr>
                                  <m:e>
                                    <m:r>
                                      <a:rPr lang="en-US" sz="1800">
                                        <a:solidFill>
                                          <a:schemeClr val="tx1"/>
                                        </a:solidFill>
                                        <a:effectLst/>
                                        <a:latin typeface="Cambria Math"/>
                                      </a:rPr>
                                      <m:t>𝑃</m:t>
                                    </m:r>
                                  </m:e>
                                  <m:sub>
                                    <m:r>
                                      <a:rPr lang="en-US" sz="1800">
                                        <a:solidFill>
                                          <a:schemeClr val="tx1"/>
                                        </a:solidFill>
                                        <a:effectLst/>
                                        <a:latin typeface="Cambria Math"/>
                                      </a:rPr>
                                      <m:t>𝑜</m:t>
                                    </m:r>
                                  </m:sub>
                                </m:sSub>
                                <m:d>
                                  <m:dPr>
                                    <m:ctrlPr>
                                      <a:rPr lang="en-US" sz="1800" i="1">
                                        <a:solidFill>
                                          <a:schemeClr val="tx1"/>
                                        </a:solidFill>
                                        <a:effectLst/>
                                        <a:latin typeface="Cambria Math"/>
                                      </a:rPr>
                                    </m:ctrlPr>
                                  </m:dPr>
                                  <m:e>
                                    <m:r>
                                      <a:rPr lang="en-US" sz="1800">
                                        <a:solidFill>
                                          <a:schemeClr val="tx1"/>
                                        </a:solidFill>
                                        <a:effectLst/>
                                        <a:latin typeface="Cambria Math"/>
                                      </a:rPr>
                                      <m:t>𝑎𝑐</m:t>
                                    </m:r>
                                  </m:e>
                                </m:d>
                                <m:r>
                                  <a:rPr lang="en-US" sz="1800">
                                    <a:solidFill>
                                      <a:schemeClr val="tx1"/>
                                    </a:solidFill>
                                    <a:effectLst/>
                                    <a:latin typeface="Cambria Math"/>
                                  </a:rPr>
                                  <m:t>=</m:t>
                                </m:r>
                                <m:f>
                                  <m:fPr>
                                    <m:ctrlPr>
                                      <a:rPr lang="en-US" sz="1800" i="1">
                                        <a:solidFill>
                                          <a:schemeClr val="tx1"/>
                                        </a:solidFill>
                                        <a:effectLst/>
                                        <a:latin typeface="Cambria Math"/>
                                      </a:rPr>
                                    </m:ctrlPr>
                                  </m:fPr>
                                  <m:num>
                                    <m:sSubSup>
                                      <m:sSubSupPr>
                                        <m:ctrlPr>
                                          <a:rPr lang="en-US" sz="1800" i="1">
                                            <a:solidFill>
                                              <a:schemeClr val="tx1"/>
                                            </a:solidFill>
                                            <a:effectLst/>
                                            <a:latin typeface="Cambria Math"/>
                                          </a:rPr>
                                        </m:ctrlPr>
                                      </m:sSubSupPr>
                                      <m:e>
                                        <m:r>
                                          <a:rPr lang="en-US" sz="1800">
                                            <a:solidFill>
                                              <a:schemeClr val="tx1"/>
                                            </a:solidFill>
                                            <a:effectLst/>
                                            <a:latin typeface="Cambria Math"/>
                                          </a:rPr>
                                          <m:t>𝑈</m:t>
                                        </m:r>
                                      </m:e>
                                      <m:sub>
                                        <m:r>
                                          <a:rPr lang="en-US" sz="1800">
                                            <a:solidFill>
                                              <a:schemeClr val="tx1"/>
                                            </a:solidFill>
                                            <a:effectLst/>
                                            <a:latin typeface="Cambria Math"/>
                                          </a:rPr>
                                          <m:t>𝐶𝐸</m:t>
                                        </m:r>
                                        <m:r>
                                          <a:rPr lang="en-US" sz="1800">
                                            <a:solidFill>
                                              <a:schemeClr val="tx1"/>
                                            </a:solidFill>
                                            <a:effectLst/>
                                            <a:latin typeface="Cambria Math"/>
                                          </a:rPr>
                                          <m:t>(</m:t>
                                        </m:r>
                                        <m:r>
                                          <a:rPr lang="en-US" sz="1800">
                                            <a:solidFill>
                                              <a:schemeClr val="tx1"/>
                                            </a:solidFill>
                                            <a:effectLst/>
                                            <a:latin typeface="Cambria Math"/>
                                          </a:rPr>
                                          <m:t>𝑝</m:t>
                                        </m:r>
                                        <m:r>
                                          <a:rPr lang="en-US" sz="1800">
                                            <a:solidFill>
                                              <a:schemeClr val="tx1"/>
                                            </a:solidFill>
                                            <a:effectLst/>
                                            <a:latin typeface="Cambria Math"/>
                                          </a:rPr>
                                          <m:t>)</m:t>
                                        </m:r>
                                      </m:sub>
                                      <m:sup>
                                        <m:r>
                                          <a:rPr lang="en-US" sz="1800">
                                            <a:solidFill>
                                              <a:schemeClr val="tx1"/>
                                            </a:solidFill>
                                            <a:effectLst/>
                                            <a:latin typeface="Cambria Math"/>
                                          </a:rPr>
                                          <m:t>2</m:t>
                                        </m:r>
                                      </m:sup>
                                    </m:sSubSup>
                                  </m:num>
                                  <m:den>
                                    <m:sSub>
                                      <m:sSubPr>
                                        <m:ctrlPr>
                                          <a:rPr lang="en-US" sz="1800" i="1">
                                            <a:solidFill>
                                              <a:schemeClr val="tx1"/>
                                            </a:solidFill>
                                            <a:effectLst/>
                                            <a:latin typeface="Cambria Math"/>
                                          </a:rPr>
                                        </m:ctrlPr>
                                      </m:sSubPr>
                                      <m:e>
                                        <m:r>
                                          <a:rPr lang="en-US" sz="1800">
                                            <a:solidFill>
                                              <a:schemeClr val="tx1"/>
                                            </a:solidFill>
                                            <a:effectLst/>
                                            <a:latin typeface="Cambria Math"/>
                                          </a:rPr>
                                          <m:t>2</m:t>
                                        </m:r>
                                        <m:r>
                                          <a:rPr lang="en-US" sz="1800">
                                            <a:solidFill>
                                              <a:schemeClr val="tx1"/>
                                            </a:solidFill>
                                            <a:effectLst/>
                                            <a:latin typeface="Cambria Math"/>
                                          </a:rPr>
                                          <m:t>𝑅</m:t>
                                        </m:r>
                                      </m:e>
                                      <m:sub>
                                        <m:r>
                                          <a:rPr lang="en-US" sz="1800">
                                            <a:solidFill>
                                              <a:schemeClr val="tx1"/>
                                            </a:solidFill>
                                            <a:effectLst/>
                                            <a:latin typeface="Cambria Math"/>
                                          </a:rPr>
                                          <m:t>𝐶</m:t>
                                        </m:r>
                                      </m:sub>
                                    </m:sSub>
                                  </m:den>
                                </m:f>
                              </m:oMath>
                            </m:oMathPara>
                          </a14:m>
                          <a:endParaRPr lang="en-US" sz="1800">
                            <a:solidFill>
                              <a:schemeClr val="tx1"/>
                            </a:solidFill>
                            <a:effectLst/>
                            <a:latin typeface="Constantia" pitchFamily="18" charset="0"/>
                            <a:ea typeface="Times New Roman"/>
                          </a:endParaRPr>
                        </a:p>
                      </a:txBody>
                      <a:tcPr marL="67473" marR="674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a:lnSpc>
                              <a:spcPct val="115000"/>
                            </a:lnSpc>
                            <a:spcAft>
                              <a:spcPts val="600"/>
                            </a:spcAft>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effectLst/>
                                        <a:latin typeface="Cambria Math"/>
                                      </a:rPr>
                                    </m:ctrlPr>
                                  </m:sSubPr>
                                  <m:e>
                                    <m:r>
                                      <a:rPr lang="en-US" sz="1800">
                                        <a:solidFill>
                                          <a:schemeClr val="tx1"/>
                                        </a:solidFill>
                                        <a:effectLst/>
                                        <a:latin typeface="Cambria Math"/>
                                      </a:rPr>
                                      <m:t>𝑃</m:t>
                                    </m:r>
                                  </m:e>
                                  <m:sub>
                                    <m:r>
                                      <a:rPr lang="en-US" sz="1800">
                                        <a:solidFill>
                                          <a:schemeClr val="tx1"/>
                                        </a:solidFill>
                                        <a:effectLst/>
                                        <a:latin typeface="Cambria Math"/>
                                      </a:rPr>
                                      <m:t>𝑜</m:t>
                                    </m:r>
                                  </m:sub>
                                </m:sSub>
                                <m:d>
                                  <m:dPr>
                                    <m:ctrlPr>
                                      <a:rPr lang="en-US" sz="1800" i="1">
                                        <a:solidFill>
                                          <a:schemeClr val="tx1"/>
                                        </a:solidFill>
                                        <a:effectLst/>
                                        <a:latin typeface="Cambria Math"/>
                                      </a:rPr>
                                    </m:ctrlPr>
                                  </m:dPr>
                                  <m:e>
                                    <m:r>
                                      <a:rPr lang="en-US" sz="1800">
                                        <a:solidFill>
                                          <a:schemeClr val="tx1"/>
                                        </a:solidFill>
                                        <a:effectLst/>
                                        <a:latin typeface="Cambria Math"/>
                                      </a:rPr>
                                      <m:t>𝑎𝑐</m:t>
                                    </m:r>
                                  </m:e>
                                </m:d>
                                <m:r>
                                  <a:rPr lang="en-US" sz="1800">
                                    <a:solidFill>
                                      <a:schemeClr val="tx1"/>
                                    </a:solidFill>
                                    <a:effectLst/>
                                    <a:latin typeface="Cambria Math"/>
                                  </a:rPr>
                                  <m:t>=</m:t>
                                </m:r>
                                <m:f>
                                  <m:fPr>
                                    <m:ctrlPr>
                                      <a:rPr lang="en-US" sz="1800" i="1">
                                        <a:solidFill>
                                          <a:schemeClr val="tx1"/>
                                        </a:solidFill>
                                        <a:effectLst/>
                                        <a:latin typeface="Cambria Math"/>
                                      </a:rPr>
                                    </m:ctrlPr>
                                  </m:fPr>
                                  <m:num>
                                    <m:r>
                                      <a:rPr lang="en-US" sz="1800">
                                        <a:solidFill>
                                          <a:schemeClr val="tx1"/>
                                        </a:solidFill>
                                        <a:effectLst/>
                                        <a:latin typeface="Cambria Math"/>
                                      </a:rPr>
                                      <m:t>1</m:t>
                                    </m:r>
                                  </m:num>
                                  <m:den>
                                    <m:r>
                                      <a:rPr lang="en-US" sz="1800">
                                        <a:solidFill>
                                          <a:schemeClr val="tx1"/>
                                        </a:solidFill>
                                        <a:effectLst/>
                                        <a:latin typeface="Cambria Math"/>
                                      </a:rPr>
                                      <m:t>8</m:t>
                                    </m:r>
                                  </m:den>
                                </m:f>
                                <m:f>
                                  <m:fPr>
                                    <m:ctrlPr>
                                      <a:rPr lang="en-US" sz="1800" i="1">
                                        <a:solidFill>
                                          <a:schemeClr val="tx1"/>
                                        </a:solidFill>
                                        <a:effectLst/>
                                        <a:latin typeface="Cambria Math"/>
                                      </a:rPr>
                                    </m:ctrlPr>
                                  </m:fPr>
                                  <m:num>
                                    <m:sSubSup>
                                      <m:sSubSupPr>
                                        <m:ctrlPr>
                                          <a:rPr lang="en-US" sz="1800" i="1">
                                            <a:solidFill>
                                              <a:schemeClr val="tx1"/>
                                            </a:solidFill>
                                            <a:effectLst/>
                                            <a:latin typeface="Cambria Math"/>
                                          </a:rPr>
                                        </m:ctrlPr>
                                      </m:sSubSupPr>
                                      <m:e>
                                        <m:r>
                                          <a:rPr lang="en-US" sz="1800">
                                            <a:solidFill>
                                              <a:schemeClr val="tx1"/>
                                            </a:solidFill>
                                            <a:effectLst/>
                                            <a:latin typeface="Cambria Math"/>
                                          </a:rPr>
                                          <m:t>𝑈</m:t>
                                        </m:r>
                                      </m:e>
                                      <m:sub>
                                        <m:r>
                                          <a:rPr lang="en-US" sz="1800">
                                            <a:solidFill>
                                              <a:schemeClr val="tx1"/>
                                            </a:solidFill>
                                            <a:effectLst/>
                                            <a:latin typeface="Cambria Math"/>
                                          </a:rPr>
                                          <m:t>𝐶𝐸</m:t>
                                        </m:r>
                                        <m:r>
                                          <a:rPr lang="en-US" sz="1800">
                                            <a:solidFill>
                                              <a:schemeClr val="tx1"/>
                                            </a:solidFill>
                                            <a:effectLst/>
                                            <a:latin typeface="Cambria Math"/>
                                          </a:rPr>
                                          <m:t>(</m:t>
                                        </m:r>
                                        <m:r>
                                          <a:rPr lang="en-US" sz="1800">
                                            <a:solidFill>
                                              <a:schemeClr val="tx1"/>
                                            </a:solidFill>
                                            <a:effectLst/>
                                            <a:latin typeface="Cambria Math"/>
                                          </a:rPr>
                                          <m:t>𝑝</m:t>
                                        </m:r>
                                        <m:r>
                                          <a:rPr lang="en-US" sz="1800">
                                            <a:solidFill>
                                              <a:schemeClr val="tx1"/>
                                            </a:solidFill>
                                            <a:effectLst/>
                                            <a:latin typeface="Cambria Math"/>
                                          </a:rPr>
                                          <m:t>−</m:t>
                                        </m:r>
                                        <m:r>
                                          <a:rPr lang="en-US" sz="1800">
                                            <a:solidFill>
                                              <a:schemeClr val="tx1"/>
                                            </a:solidFill>
                                            <a:effectLst/>
                                            <a:latin typeface="Cambria Math"/>
                                          </a:rPr>
                                          <m:t>𝑝</m:t>
                                        </m:r>
                                        <m:r>
                                          <a:rPr lang="en-US" sz="1800">
                                            <a:solidFill>
                                              <a:schemeClr val="tx1"/>
                                            </a:solidFill>
                                            <a:effectLst/>
                                            <a:latin typeface="Cambria Math"/>
                                          </a:rPr>
                                          <m:t>)</m:t>
                                        </m:r>
                                      </m:sub>
                                      <m:sup>
                                        <m:r>
                                          <a:rPr lang="en-US" sz="1800">
                                            <a:solidFill>
                                              <a:schemeClr val="tx1"/>
                                            </a:solidFill>
                                            <a:effectLst/>
                                            <a:latin typeface="Cambria Math"/>
                                          </a:rPr>
                                          <m:t>2</m:t>
                                        </m:r>
                                      </m:sup>
                                    </m:sSubSup>
                                  </m:num>
                                  <m:den>
                                    <m:sSub>
                                      <m:sSubPr>
                                        <m:ctrlPr>
                                          <a:rPr lang="en-US" sz="1800" i="1">
                                            <a:solidFill>
                                              <a:schemeClr val="tx1"/>
                                            </a:solidFill>
                                            <a:effectLst/>
                                            <a:latin typeface="Cambria Math"/>
                                          </a:rPr>
                                        </m:ctrlPr>
                                      </m:sSubPr>
                                      <m:e>
                                        <m:r>
                                          <a:rPr lang="en-US" sz="1800">
                                            <a:solidFill>
                                              <a:schemeClr val="tx1"/>
                                            </a:solidFill>
                                            <a:effectLst/>
                                            <a:latin typeface="Cambria Math"/>
                                          </a:rPr>
                                          <m:t>𝑅</m:t>
                                        </m:r>
                                      </m:e>
                                      <m:sub>
                                        <m:r>
                                          <a:rPr lang="en-US" sz="1800">
                                            <a:solidFill>
                                              <a:schemeClr val="tx1"/>
                                            </a:solidFill>
                                            <a:effectLst/>
                                            <a:latin typeface="Cambria Math"/>
                                          </a:rPr>
                                          <m:t>𝐶</m:t>
                                        </m:r>
                                      </m:sub>
                                    </m:sSub>
                                  </m:den>
                                </m:f>
                              </m:oMath>
                            </m:oMathPara>
                          </a14:m>
                          <a:endParaRPr lang="en-US" sz="1800">
                            <a:solidFill>
                              <a:schemeClr val="tx1"/>
                            </a:solidFill>
                            <a:effectLst/>
                            <a:latin typeface="Constantia" pitchFamily="18" charset="0"/>
                            <a:ea typeface="Times New Roman"/>
                          </a:endParaRPr>
                        </a:p>
                      </a:txBody>
                      <a:tcPr marL="67473" marR="674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211412020"/>
                  </p:ext>
                </p:extLst>
              </p:nvPr>
            </p:nvGraphicFramePr>
            <p:xfrm>
              <a:off x="304800" y="3505200"/>
              <a:ext cx="8381999" cy="3126412"/>
            </p:xfrm>
            <a:graphic>
              <a:graphicData uri="http://schemas.openxmlformats.org/drawingml/2006/table">
                <a:tbl>
                  <a:tblPr firstRow="1" firstCol="1" bandRow="1">
                    <a:tableStyleId>{5C22544A-7EE6-4342-B048-85BDC9FD1C3A}</a:tableStyleId>
                  </a:tblPr>
                  <a:tblGrid>
                    <a:gridCol w="2871611"/>
                    <a:gridCol w="2538589"/>
                    <a:gridCol w="2971799"/>
                  </a:tblGrid>
                  <a:tr h="349429">
                    <a:tc>
                      <a:txBody>
                        <a:bodyPr/>
                        <a:lstStyle/>
                        <a:p>
                          <a:pPr algn="ctr">
                            <a:lnSpc>
                              <a:spcPct val="115000"/>
                            </a:lnSpc>
                            <a:spcAft>
                              <a:spcPts val="600"/>
                            </a:spcAft>
                          </a:pPr>
                          <a:r>
                            <a:rPr lang="en-US" sz="1800">
                              <a:solidFill>
                                <a:schemeClr val="tx1"/>
                              </a:solidFill>
                              <a:effectLst/>
                              <a:latin typeface="Constantia" pitchFamily="18" charset="0"/>
                            </a:rPr>
                            <a:t>Giá trị hiệu dụng</a:t>
                          </a:r>
                          <a:endParaRPr lang="en-US" sz="1800">
                            <a:solidFill>
                              <a:schemeClr val="tx1"/>
                            </a:solidFill>
                            <a:effectLst/>
                            <a:latin typeface="Constantia" pitchFamily="18" charset="0"/>
                            <a:ea typeface="Times New Roman"/>
                          </a:endParaRPr>
                        </a:p>
                      </a:txBody>
                      <a:tcPr marL="67473" marR="674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5000"/>
                            </a:lnSpc>
                            <a:spcAft>
                              <a:spcPts val="600"/>
                            </a:spcAft>
                          </a:pPr>
                          <a:r>
                            <a:rPr lang="en-US" sz="1800">
                              <a:solidFill>
                                <a:schemeClr val="tx1"/>
                              </a:solidFill>
                              <a:effectLst/>
                              <a:latin typeface="Constantia" pitchFamily="18" charset="0"/>
                            </a:rPr>
                            <a:t>Giá trị đỉnh (biên độ)</a:t>
                          </a:r>
                          <a:endParaRPr lang="en-US" sz="1800">
                            <a:solidFill>
                              <a:schemeClr val="tx1"/>
                            </a:solidFill>
                            <a:effectLst/>
                            <a:latin typeface="Constantia" pitchFamily="18" charset="0"/>
                            <a:ea typeface="Times New Roman"/>
                          </a:endParaRPr>
                        </a:p>
                      </a:txBody>
                      <a:tcPr marL="67473" marR="674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5000"/>
                            </a:lnSpc>
                            <a:spcAft>
                              <a:spcPts val="600"/>
                            </a:spcAft>
                          </a:pPr>
                          <a:r>
                            <a:rPr lang="en-US" sz="1800">
                              <a:solidFill>
                                <a:schemeClr val="tx1"/>
                              </a:solidFill>
                              <a:effectLst/>
                              <a:latin typeface="Constantia" pitchFamily="18" charset="0"/>
                            </a:rPr>
                            <a:t>Giá trị đỉnh-đỉnh</a:t>
                          </a:r>
                          <a:endParaRPr lang="en-US" sz="1800">
                            <a:solidFill>
                              <a:schemeClr val="tx1"/>
                            </a:solidFill>
                            <a:effectLst/>
                            <a:latin typeface="Constantia" pitchFamily="18" charset="0"/>
                            <a:ea typeface="Times New Roman"/>
                          </a:endParaRPr>
                        </a:p>
                      </a:txBody>
                      <a:tcPr marL="67473" marR="674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984314">
                    <a:tc>
                      <a:txBody>
                        <a:bodyPr/>
                        <a:lstStyle/>
                        <a:p>
                          <a:endParaRPr lang="en-US"/>
                        </a:p>
                      </a:txBody>
                      <a:tcPr marL="67473" marR="674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38889" r="-191932" b="-181481"/>
                          </a:stretch>
                        </a:blipFill>
                      </a:tcPr>
                    </a:tc>
                    <a:tc>
                      <a:txBody>
                        <a:bodyPr/>
                        <a:lstStyle/>
                        <a:p>
                          <a:endParaRPr lang="en-US"/>
                        </a:p>
                      </a:txBody>
                      <a:tcPr marL="67473" marR="674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12950" t="-38889" r="-116787" b="-181481"/>
                          </a:stretch>
                        </a:blipFill>
                      </a:tcPr>
                    </a:tc>
                    <a:tc>
                      <a:txBody>
                        <a:bodyPr/>
                        <a:lstStyle/>
                        <a:p>
                          <a:endParaRPr lang="en-US"/>
                        </a:p>
                      </a:txBody>
                      <a:tcPr marL="67473" marR="674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82341" t="-38889" b="-181481"/>
                          </a:stretch>
                        </a:blipFill>
                      </a:tcPr>
                    </a:tc>
                  </a:tr>
                  <a:tr h="984314">
                    <a:tc>
                      <a:txBody>
                        <a:bodyPr/>
                        <a:lstStyle/>
                        <a:p>
                          <a:endParaRPr lang="en-US"/>
                        </a:p>
                      </a:txBody>
                      <a:tcPr marL="67473" marR="674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139752" r="-191932" b="-82609"/>
                          </a:stretch>
                        </a:blipFill>
                      </a:tcPr>
                    </a:tc>
                    <a:tc>
                      <a:txBody>
                        <a:bodyPr/>
                        <a:lstStyle/>
                        <a:p>
                          <a:endParaRPr lang="en-US"/>
                        </a:p>
                      </a:txBody>
                      <a:tcPr marL="67473" marR="674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12950" t="-139752" r="-116787" b="-82609"/>
                          </a:stretch>
                        </a:blipFill>
                      </a:tcPr>
                    </a:tc>
                    <a:tc>
                      <a:txBody>
                        <a:bodyPr/>
                        <a:lstStyle/>
                        <a:p>
                          <a:endParaRPr lang="en-US"/>
                        </a:p>
                      </a:txBody>
                      <a:tcPr marL="67473" marR="674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82341" t="-139752" b="-82609"/>
                          </a:stretch>
                        </a:blipFill>
                      </a:tcPr>
                    </a:tc>
                  </a:tr>
                  <a:tr h="808355">
                    <a:tc>
                      <a:txBody>
                        <a:bodyPr/>
                        <a:lstStyle/>
                        <a:p>
                          <a:endParaRPr lang="en-US"/>
                        </a:p>
                      </a:txBody>
                      <a:tcPr marL="67473" marR="674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290226" r="-191932"/>
                          </a:stretch>
                        </a:blipFill>
                      </a:tcPr>
                    </a:tc>
                    <a:tc>
                      <a:txBody>
                        <a:bodyPr/>
                        <a:lstStyle/>
                        <a:p>
                          <a:endParaRPr lang="en-US"/>
                        </a:p>
                      </a:txBody>
                      <a:tcPr marL="67473" marR="674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12950" t="-290226" r="-116787"/>
                          </a:stretch>
                        </a:blipFill>
                      </a:tcPr>
                    </a:tc>
                    <a:tc>
                      <a:txBody>
                        <a:bodyPr/>
                        <a:lstStyle/>
                        <a:p>
                          <a:endParaRPr lang="en-US"/>
                        </a:p>
                      </a:txBody>
                      <a:tcPr marL="67473" marR="674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82341" t="-290226"/>
                          </a:stretch>
                        </a:blipFill>
                      </a:tcPr>
                    </a:tc>
                  </a:tr>
                </a:tbl>
              </a:graphicData>
            </a:graphic>
          </p:graphicFrame>
        </mc:Fallback>
      </mc:AlternateContent>
    </p:spTree>
    <p:extLst>
      <p:ext uri="{BB962C8B-B14F-4D97-AF65-F5344CB8AC3E}">
        <p14:creationId xmlns:p14="http://schemas.microsoft.com/office/powerpoint/2010/main" val="274379478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935</TotalTime>
  <Words>3034</Words>
  <Application>Microsoft Office PowerPoint</Application>
  <PresentationFormat>On-screen Show (4:3)</PresentationFormat>
  <Paragraphs>282</Paragraphs>
  <Slides>24</Slides>
  <Notes>1</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24</vt:i4>
      </vt:variant>
    </vt:vector>
  </HeadingPairs>
  <TitlesOfParts>
    <vt:vector size="28" baseType="lpstr">
      <vt:lpstr>Oriel</vt:lpstr>
      <vt:lpstr>Equation</vt:lpstr>
      <vt:lpstr>Visio</vt:lpstr>
      <vt:lpstr>MathType 6.0 Equation</vt:lpstr>
      <vt:lpstr>Chương 3 Mạch khuếch đại công suất </vt:lpstr>
      <vt:lpstr>Nội dung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Network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2 Mạch khuếch đại công suất</dc:title>
  <dc:creator>User</dc:creator>
  <cp:lastModifiedBy>Nguyen Thuy Binh</cp:lastModifiedBy>
  <cp:revision>66</cp:revision>
  <dcterms:created xsi:type="dcterms:W3CDTF">2012-12-09T03:20:18Z</dcterms:created>
  <dcterms:modified xsi:type="dcterms:W3CDTF">2017-02-17T10:36:30Z</dcterms:modified>
</cp:coreProperties>
</file>